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charts/chart7.xml" ContentType="application/vnd.openxmlformats-officedocument.drawingml.chart+xml"/>
  <Override PartName="/ppt/notesSlides/notesSlide9.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charts/chart5.xml" ContentType="application/vnd.openxmlformats-officedocument.drawingml.chart+xml"/>
  <Override PartName="/ppt/notesSlides/notesSlide7.xml" ContentType="application/vnd.openxmlformats-officedocument.presentationml.notesSlide+xml"/>
  <Override PartName="/ppt/diagrams/layout1.xml" ContentType="application/vnd.openxmlformats-officedocument.drawingml.diagramLayout+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charts/chart8.xml" ContentType="application/vnd.openxmlformats-officedocument.drawingml.chart+xml"/>
  <Override PartName="/ppt/charts/chart12.xml" ContentType="application/vnd.openxmlformats-officedocument.drawingml.chart+xml"/>
  <Override PartName="/ppt/slideLayouts/slideLayout10.xml" ContentType="application/vnd.openxmlformats-officedocument.presentationml.slideLayout+xml"/>
  <Override PartName="/ppt/charts/chart6.xml" ContentType="application/vnd.openxmlformats-officedocument.drawingml.chart+xml"/>
  <Override PartName="/ppt/notesSlides/notesSlide8.xml" ContentType="application/vnd.openxmlformats-officedocument.presentationml.notesSlide+xml"/>
  <Override PartName="/ppt/charts/chart10.xml" ContentType="application/vnd.openxmlformats-officedocument.drawingml.chart+xml"/>
  <Default Extension="vml" ContentType="application/vnd.openxmlformats-officedocument.vmlDrawing"/>
  <Override PartName="/ppt/charts/chart4.xml" ContentType="application/vnd.openxmlformats-officedocument.drawingml.chart+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256" r:id="rId2"/>
    <p:sldId id="274" r:id="rId3"/>
    <p:sldId id="306" r:id="rId4"/>
    <p:sldId id="281" r:id="rId5"/>
    <p:sldId id="287" r:id="rId6"/>
    <p:sldId id="292" r:id="rId7"/>
    <p:sldId id="298" r:id="rId8"/>
    <p:sldId id="276" r:id="rId9"/>
    <p:sldId id="284" r:id="rId10"/>
    <p:sldId id="301" r:id="rId11"/>
    <p:sldId id="307" r:id="rId12"/>
    <p:sldId id="280" r:id="rId13"/>
    <p:sldId id="277" r:id="rId14"/>
    <p:sldId id="283" r:id="rId15"/>
    <p:sldId id="315" r:id="rId16"/>
    <p:sldId id="313" r:id="rId17"/>
    <p:sldId id="318" r:id="rId18"/>
    <p:sldId id="312" r:id="rId19"/>
    <p:sldId id="341" r:id="rId20"/>
    <p:sldId id="282" r:id="rId21"/>
    <p:sldId id="308" r:id="rId22"/>
    <p:sldId id="326" r:id="rId23"/>
    <p:sldId id="339" r:id="rId24"/>
    <p:sldId id="320" r:id="rId25"/>
    <p:sldId id="334" r:id="rId26"/>
    <p:sldId id="321" r:id="rId27"/>
    <p:sldId id="337" r:id="rId28"/>
    <p:sldId id="335" r:id="rId29"/>
    <p:sldId id="328" r:id="rId30"/>
    <p:sldId id="330" r:id="rId31"/>
    <p:sldId id="325" r:id="rId32"/>
    <p:sldId id="295" r:id="rId33"/>
    <p:sldId id="333" r:id="rId34"/>
    <p:sldId id="314" r:id="rId35"/>
    <p:sldId id="296"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89" autoAdjust="0"/>
    <p:restoredTop sz="94660"/>
  </p:normalViewPr>
  <p:slideViewPr>
    <p:cSldViewPr snapToGrid="0" snapToObjects="1">
      <p:cViewPr varScale="1">
        <p:scale>
          <a:sx n="71" d="100"/>
          <a:sy n="71" d="100"/>
        </p:scale>
        <p:origin x="-103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2007_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2007_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2007_Workbook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2007_Workbook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2007_Workbook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Office_Excel_2007_Workbook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Office_Excel_2007_Workbook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Office_Excel_2007_Workbook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Office_Excel_2007_Workbook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Office_Excel_2007_Workbook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Office_Excel_2007_Workbook12.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CA"/>
  <c:chart>
    <c:autoTitleDeleted val="1"/>
    <c:plotArea>
      <c:layout/>
      <c:pieChart>
        <c:varyColors val="1"/>
        <c:ser>
          <c:idx val="0"/>
          <c:order val="0"/>
          <c:tx>
            <c:strRef>
              <c:f>Sheet1!$B$1</c:f>
              <c:strCache>
                <c:ptCount val="1"/>
                <c:pt idx="0">
                  <c:v>N = 361 urban Aboriginal peoples</c:v>
                </c:pt>
              </c:strCache>
            </c:strRef>
          </c:tx>
          <c:dLbls>
            <c:txPr>
              <a:bodyPr/>
              <a:lstStyle/>
              <a:p>
                <a:pPr>
                  <a:defRPr sz="2400" b="1" i="0" baseline="0"/>
                </a:pPr>
                <a:endParaRPr lang="en-US"/>
              </a:p>
            </c:txPr>
            <c:showVal val="1"/>
            <c:showLeaderLines val="1"/>
          </c:dLbls>
          <c:cat>
            <c:strRef>
              <c:f>Sheet1!$A$2:$A$5</c:f>
              <c:strCache>
                <c:ptCount val="4"/>
                <c:pt idx="0">
                  <c:v>No problems</c:v>
                </c:pt>
                <c:pt idx="1">
                  <c:v>Low risk</c:v>
                </c:pt>
                <c:pt idx="2">
                  <c:v>Moderate risk</c:v>
                </c:pt>
                <c:pt idx="3">
                  <c:v>Severe risk</c:v>
                </c:pt>
              </c:strCache>
            </c:strRef>
          </c:cat>
          <c:val>
            <c:numRef>
              <c:f>Sheet1!$B$2:$B$5</c:f>
              <c:numCache>
                <c:formatCode>0%</c:formatCode>
                <c:ptCount val="4"/>
                <c:pt idx="0">
                  <c:v>0.51</c:v>
                </c:pt>
                <c:pt idx="1">
                  <c:v>0.17</c:v>
                </c:pt>
                <c:pt idx="2">
                  <c:v>0.18000000000000022</c:v>
                </c:pt>
                <c:pt idx="3">
                  <c:v>0.15000000000000022</c:v>
                </c:pt>
              </c:numCache>
            </c:numRef>
          </c:val>
        </c:ser>
        <c:firstSliceAng val="0"/>
      </c:pieChart>
    </c:plotArea>
    <c:legend>
      <c:legendPos val="r"/>
      <c:layout>
        <c:manualLayout>
          <c:xMode val="edge"/>
          <c:yMode val="edge"/>
          <c:x val="0.6735269013097287"/>
          <c:y val="0.21690703135792305"/>
          <c:w val="0.28761799366472851"/>
          <c:h val="0.45507482617304484"/>
        </c:manualLayout>
      </c:layout>
      <c:txPr>
        <a:bodyPr/>
        <a:lstStyle/>
        <a:p>
          <a:pPr>
            <a:defRPr sz="2400" baseline="0"/>
          </a:pPr>
          <a:endParaRPr lang="en-US"/>
        </a:p>
      </c:txPr>
    </c:legend>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CA"/>
  <c:chart>
    <c:autoTitleDeleted val="1"/>
    <c:plotArea>
      <c:layout/>
      <c:pieChart>
        <c:varyColors val="1"/>
        <c:ser>
          <c:idx val="0"/>
          <c:order val="0"/>
          <c:tx>
            <c:strRef>
              <c:f>Sheet1!$B$1</c:f>
              <c:strCache>
                <c:ptCount val="1"/>
                <c:pt idx="0">
                  <c:v>N = 361 urban Aboriginal peoples</c:v>
                </c:pt>
              </c:strCache>
            </c:strRef>
          </c:tx>
          <c:dLbls>
            <c:dLbl>
              <c:idx val="3"/>
              <c:layout>
                <c:manualLayout>
                  <c:x val="2.44850872898245E-2"/>
                  <c:y val="0.11988304093567269"/>
                </c:manualLayout>
              </c:layout>
              <c:spPr/>
              <c:txPr>
                <a:bodyPr/>
                <a:lstStyle/>
                <a:p>
                  <a:pPr>
                    <a:defRPr sz="2300" b="1" i="0" baseline="0"/>
                  </a:pPr>
                  <a:endParaRPr lang="en-US"/>
                </a:p>
              </c:txPr>
              <c:showVal val="1"/>
            </c:dLbl>
            <c:txPr>
              <a:bodyPr/>
              <a:lstStyle/>
              <a:p>
                <a:pPr>
                  <a:defRPr sz="2400" b="1" i="0" baseline="0"/>
                </a:pPr>
                <a:endParaRPr lang="en-US"/>
              </a:p>
            </c:txPr>
            <c:showVal val="1"/>
            <c:showLeaderLines val="1"/>
          </c:dLbls>
          <c:cat>
            <c:strRef>
              <c:f>Sheet1!$A$2:$A$5</c:f>
              <c:strCache>
                <c:ptCount val="4"/>
                <c:pt idx="0">
                  <c:v>No problems</c:v>
                </c:pt>
                <c:pt idx="1">
                  <c:v>Low risk</c:v>
                </c:pt>
                <c:pt idx="2">
                  <c:v>Moderate risk</c:v>
                </c:pt>
                <c:pt idx="3">
                  <c:v>Severe risk</c:v>
                </c:pt>
              </c:strCache>
            </c:strRef>
          </c:cat>
          <c:val>
            <c:numRef>
              <c:f>Sheet1!$B$2:$B$5</c:f>
              <c:numCache>
                <c:formatCode>0%</c:formatCode>
                <c:ptCount val="4"/>
                <c:pt idx="0">
                  <c:v>0.60000000000000064</c:v>
                </c:pt>
                <c:pt idx="1">
                  <c:v>0.17</c:v>
                </c:pt>
                <c:pt idx="2">
                  <c:v>0.18000000000000022</c:v>
                </c:pt>
                <c:pt idx="3">
                  <c:v>0.05</c:v>
                </c:pt>
              </c:numCache>
            </c:numRef>
          </c:val>
        </c:ser>
        <c:firstSliceAng val="0"/>
      </c:pieChart>
    </c:plotArea>
    <c:legend>
      <c:legendPos val="r"/>
      <c:layout>
        <c:manualLayout>
          <c:xMode val="edge"/>
          <c:yMode val="edge"/>
          <c:x val="0.6735269013097287"/>
          <c:y val="0.21690703135792322"/>
          <c:w val="0.28761799366472862"/>
          <c:h val="0.45507482617304496"/>
        </c:manualLayout>
      </c:layout>
      <c:txPr>
        <a:bodyPr/>
        <a:lstStyle/>
        <a:p>
          <a:pPr>
            <a:defRPr sz="2400" baseline="0"/>
          </a:pPr>
          <a:endParaRPr lang="en-US"/>
        </a:p>
      </c:txPr>
    </c:legend>
    <c:plotVisOnly val="1"/>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CA"/>
  <c:chart>
    <c:autoTitleDeleted val="1"/>
    <c:plotArea>
      <c:layout/>
      <c:pieChart>
        <c:varyColors val="1"/>
        <c:ser>
          <c:idx val="0"/>
          <c:order val="0"/>
          <c:tx>
            <c:strRef>
              <c:f>Sheet1!$B$1</c:f>
              <c:strCache>
                <c:ptCount val="1"/>
                <c:pt idx="0">
                  <c:v>N = 361 urban Aboriginal peoples</c:v>
                </c:pt>
              </c:strCache>
            </c:strRef>
          </c:tx>
          <c:dLbls>
            <c:dLbl>
              <c:idx val="0"/>
              <c:layout>
                <c:manualLayout>
                  <c:x val="-0.21283185114798536"/>
                  <c:y val="3.2245576436436212E-2"/>
                </c:manualLayout>
              </c:layout>
              <c:showVal val="1"/>
            </c:dLbl>
            <c:dLbl>
              <c:idx val="3"/>
              <c:layout>
                <c:manualLayout>
                  <c:x val="0.17774375723113844"/>
                  <c:y val="0.20156509729573241"/>
                </c:manualLayout>
              </c:layout>
              <c:showVal val="1"/>
            </c:dLbl>
            <c:txPr>
              <a:bodyPr/>
              <a:lstStyle/>
              <a:p>
                <a:pPr>
                  <a:defRPr sz="2400" b="1" i="0" baseline="0"/>
                </a:pPr>
                <a:endParaRPr lang="en-US"/>
              </a:p>
            </c:txPr>
            <c:showVal val="1"/>
            <c:showLeaderLines val="1"/>
          </c:dLbls>
          <c:cat>
            <c:strRef>
              <c:f>Sheet1!$A$2:$A$5</c:f>
              <c:strCache>
                <c:ptCount val="4"/>
                <c:pt idx="0">
                  <c:v>No problems</c:v>
                </c:pt>
                <c:pt idx="1">
                  <c:v>Low risk</c:v>
                </c:pt>
                <c:pt idx="2">
                  <c:v>Moderate risk</c:v>
                </c:pt>
                <c:pt idx="3">
                  <c:v>Severe risk</c:v>
                </c:pt>
              </c:strCache>
            </c:strRef>
          </c:cat>
          <c:val>
            <c:numRef>
              <c:f>Sheet1!$B$2:$B$5</c:f>
              <c:numCache>
                <c:formatCode>0%</c:formatCode>
                <c:ptCount val="4"/>
                <c:pt idx="0">
                  <c:v>0.46</c:v>
                </c:pt>
                <c:pt idx="1">
                  <c:v>0.18000000000000022</c:v>
                </c:pt>
                <c:pt idx="2">
                  <c:v>0.19</c:v>
                </c:pt>
                <c:pt idx="3">
                  <c:v>0.17</c:v>
                </c:pt>
              </c:numCache>
            </c:numRef>
          </c:val>
        </c:ser>
        <c:firstSliceAng val="0"/>
      </c:pieChart>
    </c:plotArea>
    <c:plotVisOnly val="1"/>
  </c:chart>
  <c:txPr>
    <a:bodyPr/>
    <a:lstStyle/>
    <a:p>
      <a:pPr>
        <a:defRPr sz="18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CA"/>
  <c:chart>
    <c:autoTitleDeleted val="1"/>
    <c:plotArea>
      <c:layout/>
      <c:pieChart>
        <c:varyColors val="1"/>
        <c:ser>
          <c:idx val="0"/>
          <c:order val="0"/>
          <c:tx>
            <c:strRef>
              <c:f>Sheet1!$B$1</c:f>
              <c:strCache>
                <c:ptCount val="1"/>
                <c:pt idx="0">
                  <c:v>N = 361 urban Aboriginal peoples</c:v>
                </c:pt>
              </c:strCache>
            </c:strRef>
          </c:tx>
          <c:dLbls>
            <c:dLbl>
              <c:idx val="0"/>
              <c:layout>
                <c:manualLayout>
                  <c:x val="-0.21613879831111291"/>
                  <c:y val="-4.9474551038508133E-2"/>
                </c:manualLayout>
              </c:layout>
              <c:showVal val="1"/>
            </c:dLbl>
            <c:dLbl>
              <c:idx val="3"/>
              <c:layout>
                <c:manualLayout>
                  <c:x val="0.1602849046472519"/>
                  <c:y val="0.19733558566137721"/>
                </c:manualLayout>
              </c:layout>
              <c:showVal val="1"/>
            </c:dLbl>
            <c:txPr>
              <a:bodyPr/>
              <a:lstStyle/>
              <a:p>
                <a:pPr>
                  <a:defRPr sz="2400" b="1" i="0" baseline="0"/>
                </a:pPr>
                <a:endParaRPr lang="en-US"/>
              </a:p>
            </c:txPr>
            <c:showVal val="1"/>
            <c:showLeaderLines val="1"/>
          </c:dLbls>
          <c:cat>
            <c:strRef>
              <c:f>Sheet1!$A$2:$A$5</c:f>
              <c:strCache>
                <c:ptCount val="4"/>
                <c:pt idx="0">
                  <c:v>No problems</c:v>
                </c:pt>
                <c:pt idx="1">
                  <c:v>Low risk</c:v>
                </c:pt>
                <c:pt idx="2">
                  <c:v>Moderate risk</c:v>
                </c:pt>
                <c:pt idx="3">
                  <c:v>Severe risk</c:v>
                </c:pt>
              </c:strCache>
            </c:strRef>
          </c:cat>
          <c:val>
            <c:numRef>
              <c:f>Sheet1!$B$2:$B$5</c:f>
              <c:numCache>
                <c:formatCode>0%</c:formatCode>
                <c:ptCount val="4"/>
                <c:pt idx="0">
                  <c:v>0.53</c:v>
                </c:pt>
                <c:pt idx="1">
                  <c:v>0.16</c:v>
                </c:pt>
                <c:pt idx="2">
                  <c:v>0.16</c:v>
                </c:pt>
                <c:pt idx="3">
                  <c:v>0.15000000000000022</c:v>
                </c:pt>
              </c:numCache>
            </c:numRef>
          </c:val>
        </c:ser>
        <c:firstSliceAng val="0"/>
      </c:pieChart>
    </c:plotArea>
    <c:plotVisOnly val="1"/>
  </c:chart>
  <c:txPr>
    <a:bodyPr/>
    <a:lstStyle/>
    <a:p>
      <a:pPr>
        <a:defRPr sz="1800"/>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CA"/>
  <c:chart>
    <c:autoTitleDeleted val="1"/>
    <c:plotArea>
      <c:layout/>
      <c:pieChart>
        <c:varyColors val="1"/>
        <c:ser>
          <c:idx val="0"/>
          <c:order val="0"/>
          <c:tx>
            <c:strRef>
              <c:f>Sheet1!$B$1</c:f>
              <c:strCache>
                <c:ptCount val="1"/>
                <c:pt idx="0">
                  <c:v>FN</c:v>
                </c:pt>
              </c:strCache>
            </c:strRef>
          </c:tx>
          <c:dLbls>
            <c:dLbl>
              <c:idx val="0"/>
              <c:layout>
                <c:manualLayout>
                  <c:x val="-0.21283185114798542"/>
                  <c:y val="3.2245576436436212E-2"/>
                </c:manualLayout>
              </c:layout>
              <c:showVal val="1"/>
            </c:dLbl>
            <c:dLbl>
              <c:idx val="3"/>
              <c:layout>
                <c:manualLayout>
                  <c:x val="0.17774375723113844"/>
                  <c:y val="0.20156509729573241"/>
                </c:manualLayout>
              </c:layout>
              <c:showVal val="1"/>
            </c:dLbl>
            <c:txPr>
              <a:bodyPr/>
              <a:lstStyle/>
              <a:p>
                <a:pPr>
                  <a:defRPr sz="2400" b="1" i="0" baseline="0"/>
                </a:pPr>
                <a:endParaRPr lang="en-US"/>
              </a:p>
            </c:txPr>
            <c:showVal val="1"/>
            <c:showLeaderLines val="1"/>
          </c:dLbls>
          <c:cat>
            <c:strRef>
              <c:f>Sheet1!$A$2:$A$5</c:f>
              <c:strCache>
                <c:ptCount val="4"/>
                <c:pt idx="0">
                  <c:v>No problems</c:v>
                </c:pt>
                <c:pt idx="1">
                  <c:v>Low risk</c:v>
                </c:pt>
                <c:pt idx="2">
                  <c:v>Moderate risk</c:v>
                </c:pt>
                <c:pt idx="3">
                  <c:v>Severe risk</c:v>
                </c:pt>
              </c:strCache>
            </c:strRef>
          </c:cat>
          <c:val>
            <c:numRef>
              <c:f>Sheet1!$B$2:$B$5</c:f>
              <c:numCache>
                <c:formatCode>0%</c:formatCode>
                <c:ptCount val="4"/>
                <c:pt idx="0">
                  <c:v>0.48000000000000026</c:v>
                </c:pt>
                <c:pt idx="1">
                  <c:v>0.19</c:v>
                </c:pt>
                <c:pt idx="2">
                  <c:v>0.18000000000000013</c:v>
                </c:pt>
                <c:pt idx="3">
                  <c:v>0.16</c:v>
                </c:pt>
              </c:numCache>
            </c:numRef>
          </c:val>
        </c:ser>
        <c:firstSliceAng val="0"/>
      </c:pieChart>
    </c:plotArea>
    <c:plotVisOnly val="1"/>
  </c:chart>
  <c:txPr>
    <a:bodyPr/>
    <a:lstStyle/>
    <a:p>
      <a:pPr>
        <a:defRPr sz="1800"/>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CA"/>
  <c:chart>
    <c:autoTitleDeleted val="1"/>
    <c:plotArea>
      <c:layout/>
      <c:pieChart>
        <c:varyColors val="1"/>
        <c:ser>
          <c:idx val="0"/>
          <c:order val="0"/>
          <c:tx>
            <c:strRef>
              <c:f>Sheet1!$B$1</c:f>
              <c:strCache>
                <c:ptCount val="1"/>
                <c:pt idx="0">
                  <c:v>N = 361 urban Aboriginal peoples</c:v>
                </c:pt>
              </c:strCache>
            </c:strRef>
          </c:tx>
          <c:dLbls>
            <c:dLbl>
              <c:idx val="0"/>
              <c:layout>
                <c:manualLayout>
                  <c:x val="-0.21613879831111291"/>
                  <c:y val="-4.9474551038508133E-2"/>
                </c:manualLayout>
              </c:layout>
              <c:showVal val="1"/>
            </c:dLbl>
            <c:dLbl>
              <c:idx val="3"/>
              <c:layout>
                <c:manualLayout>
                  <c:x val="0.1602849046472519"/>
                  <c:y val="0.19733558566137721"/>
                </c:manualLayout>
              </c:layout>
              <c:showVal val="1"/>
            </c:dLbl>
            <c:txPr>
              <a:bodyPr/>
              <a:lstStyle/>
              <a:p>
                <a:pPr>
                  <a:defRPr sz="2400" b="1" i="0" baseline="0"/>
                </a:pPr>
                <a:endParaRPr lang="en-US"/>
              </a:p>
            </c:txPr>
            <c:showVal val="1"/>
            <c:showLeaderLines val="1"/>
          </c:dLbls>
          <c:cat>
            <c:strRef>
              <c:f>Sheet1!$A$2:$A$5</c:f>
              <c:strCache>
                <c:ptCount val="4"/>
                <c:pt idx="0">
                  <c:v>No problems</c:v>
                </c:pt>
                <c:pt idx="1">
                  <c:v>Low risk</c:v>
                </c:pt>
                <c:pt idx="2">
                  <c:v>Moderate risk</c:v>
                </c:pt>
                <c:pt idx="3">
                  <c:v>Severe risk</c:v>
                </c:pt>
              </c:strCache>
            </c:strRef>
          </c:cat>
          <c:val>
            <c:numRef>
              <c:f>Sheet1!$B$2:$B$5</c:f>
              <c:numCache>
                <c:formatCode>0%</c:formatCode>
                <c:ptCount val="4"/>
                <c:pt idx="0">
                  <c:v>0.55000000000000004</c:v>
                </c:pt>
                <c:pt idx="1">
                  <c:v>0.11</c:v>
                </c:pt>
                <c:pt idx="2">
                  <c:v>0.17</c:v>
                </c:pt>
                <c:pt idx="3">
                  <c:v>0.17</c:v>
                </c:pt>
              </c:numCache>
            </c:numRef>
          </c:val>
        </c:ser>
        <c:firstSliceAng val="0"/>
      </c:pieChart>
    </c:plotArea>
    <c:plotVisOnly val="1"/>
  </c:chart>
  <c:txPr>
    <a:bodyPr/>
    <a:lstStyle/>
    <a:p>
      <a:pPr>
        <a:defRPr sz="1800"/>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CA"/>
  <c:chart>
    <c:plotArea>
      <c:layout/>
      <c:barChart>
        <c:barDir val="col"/>
        <c:grouping val="clustered"/>
        <c:ser>
          <c:idx val="0"/>
          <c:order val="0"/>
          <c:tx>
            <c:strRef>
              <c:f>Sheet1!$B$1</c:f>
              <c:strCache>
                <c:ptCount val="1"/>
                <c:pt idx="0">
                  <c:v>&lt; monthly</c:v>
                </c:pt>
              </c:strCache>
            </c:strRef>
          </c:tx>
          <c:cat>
            <c:strRef>
              <c:f>Sheet1!$A$2:$A$8</c:f>
              <c:strCache>
                <c:ptCount val="7"/>
                <c:pt idx="0">
                  <c:v>Instant win</c:v>
                </c:pt>
                <c:pt idx="1">
                  <c:v>Lottery</c:v>
                </c:pt>
                <c:pt idx="2">
                  <c:v>Bingo</c:v>
                </c:pt>
                <c:pt idx="3">
                  <c:v>Casino gaming</c:v>
                </c:pt>
                <c:pt idx="4">
                  <c:v>VLTs</c:v>
                </c:pt>
                <c:pt idx="5">
                  <c:v>Cards friends</c:v>
                </c:pt>
                <c:pt idx="6">
                  <c:v>Internet</c:v>
                </c:pt>
              </c:strCache>
            </c:strRef>
          </c:cat>
          <c:val>
            <c:numRef>
              <c:f>Sheet1!$B$2:$B$8</c:f>
              <c:numCache>
                <c:formatCode>General</c:formatCode>
                <c:ptCount val="7"/>
                <c:pt idx="0">
                  <c:v>38.5</c:v>
                </c:pt>
                <c:pt idx="1">
                  <c:v>31</c:v>
                </c:pt>
                <c:pt idx="2">
                  <c:v>30.2</c:v>
                </c:pt>
                <c:pt idx="3">
                  <c:v>28.2</c:v>
                </c:pt>
                <c:pt idx="4">
                  <c:v>26.4</c:v>
                </c:pt>
                <c:pt idx="5">
                  <c:v>17.899999999999999</c:v>
                </c:pt>
                <c:pt idx="6">
                  <c:v>2.7</c:v>
                </c:pt>
              </c:numCache>
            </c:numRef>
          </c:val>
        </c:ser>
        <c:ser>
          <c:idx val="1"/>
          <c:order val="1"/>
          <c:tx>
            <c:strRef>
              <c:f>Sheet1!$C$1</c:f>
              <c:strCache>
                <c:ptCount val="1"/>
                <c:pt idx="0">
                  <c:v>1-3x month</c:v>
                </c:pt>
              </c:strCache>
            </c:strRef>
          </c:tx>
          <c:spPr>
            <a:solidFill>
              <a:schemeClr val="accent4">
                <a:lumMod val="75000"/>
              </a:schemeClr>
            </a:solidFill>
          </c:spPr>
          <c:cat>
            <c:strRef>
              <c:f>Sheet1!$A$2:$A$8</c:f>
              <c:strCache>
                <c:ptCount val="7"/>
                <c:pt idx="0">
                  <c:v>Instant win</c:v>
                </c:pt>
                <c:pt idx="1">
                  <c:v>Lottery</c:v>
                </c:pt>
                <c:pt idx="2">
                  <c:v>Bingo</c:v>
                </c:pt>
                <c:pt idx="3">
                  <c:v>Casino gaming</c:v>
                </c:pt>
                <c:pt idx="4">
                  <c:v>VLTs</c:v>
                </c:pt>
                <c:pt idx="5">
                  <c:v>Cards friends</c:v>
                </c:pt>
                <c:pt idx="6">
                  <c:v>Internet</c:v>
                </c:pt>
              </c:strCache>
            </c:strRef>
          </c:cat>
          <c:val>
            <c:numRef>
              <c:f>Sheet1!$C$2:$C$8</c:f>
              <c:numCache>
                <c:formatCode>General</c:formatCode>
                <c:ptCount val="7"/>
                <c:pt idx="0">
                  <c:v>24</c:v>
                </c:pt>
                <c:pt idx="1">
                  <c:v>24.3</c:v>
                </c:pt>
                <c:pt idx="2">
                  <c:v>6.7</c:v>
                </c:pt>
                <c:pt idx="3">
                  <c:v>16</c:v>
                </c:pt>
                <c:pt idx="4">
                  <c:v>16</c:v>
                </c:pt>
                <c:pt idx="5">
                  <c:v>5.7</c:v>
                </c:pt>
                <c:pt idx="6">
                  <c:v>1.4</c:v>
                </c:pt>
              </c:numCache>
            </c:numRef>
          </c:val>
        </c:ser>
        <c:ser>
          <c:idx val="2"/>
          <c:order val="2"/>
          <c:tx>
            <c:strRef>
              <c:f>Sheet1!$D$1</c:f>
              <c:strCache>
                <c:ptCount val="1"/>
                <c:pt idx="0">
                  <c:v>1-7x week</c:v>
                </c:pt>
              </c:strCache>
            </c:strRef>
          </c:tx>
          <c:spPr>
            <a:solidFill>
              <a:srgbClr val="C00000"/>
            </a:solidFill>
          </c:spPr>
          <c:cat>
            <c:strRef>
              <c:f>Sheet1!$A$2:$A$8</c:f>
              <c:strCache>
                <c:ptCount val="7"/>
                <c:pt idx="0">
                  <c:v>Instant win</c:v>
                </c:pt>
                <c:pt idx="1">
                  <c:v>Lottery</c:v>
                </c:pt>
                <c:pt idx="2">
                  <c:v>Bingo</c:v>
                </c:pt>
                <c:pt idx="3">
                  <c:v>Casino gaming</c:v>
                </c:pt>
                <c:pt idx="4">
                  <c:v>VLTs</c:v>
                </c:pt>
                <c:pt idx="5">
                  <c:v>Cards friends</c:v>
                </c:pt>
                <c:pt idx="6">
                  <c:v>Internet</c:v>
                </c:pt>
              </c:strCache>
            </c:strRef>
          </c:cat>
          <c:val>
            <c:numRef>
              <c:f>Sheet1!$D$2:$D$8</c:f>
              <c:numCache>
                <c:formatCode>General</c:formatCode>
                <c:ptCount val="7"/>
                <c:pt idx="0">
                  <c:v>8.9</c:v>
                </c:pt>
                <c:pt idx="1">
                  <c:v>12.1</c:v>
                </c:pt>
                <c:pt idx="2">
                  <c:v>1.9000000000000001</c:v>
                </c:pt>
                <c:pt idx="3">
                  <c:v>1.6</c:v>
                </c:pt>
                <c:pt idx="4">
                  <c:v>2.8</c:v>
                </c:pt>
                <c:pt idx="5">
                  <c:v>1.4</c:v>
                </c:pt>
                <c:pt idx="6">
                  <c:v>1.6</c:v>
                </c:pt>
              </c:numCache>
            </c:numRef>
          </c:val>
        </c:ser>
        <c:axId val="81412096"/>
        <c:axId val="81413632"/>
      </c:barChart>
      <c:catAx>
        <c:axId val="81412096"/>
        <c:scaling>
          <c:orientation val="minMax"/>
        </c:scaling>
        <c:axPos val="b"/>
        <c:tickLblPos val="nextTo"/>
        <c:txPr>
          <a:bodyPr/>
          <a:lstStyle/>
          <a:p>
            <a:pPr>
              <a:defRPr sz="2200"/>
            </a:pPr>
            <a:endParaRPr lang="en-US"/>
          </a:p>
        </c:txPr>
        <c:crossAx val="81413632"/>
        <c:crosses val="autoZero"/>
        <c:auto val="1"/>
        <c:lblAlgn val="ctr"/>
        <c:lblOffset val="100"/>
      </c:catAx>
      <c:valAx>
        <c:axId val="81413632"/>
        <c:scaling>
          <c:orientation val="minMax"/>
          <c:max val="50"/>
        </c:scaling>
        <c:axPos val="l"/>
        <c:majorGridlines/>
        <c:numFmt formatCode="General" sourceLinked="1"/>
        <c:tickLblPos val="nextTo"/>
        <c:txPr>
          <a:bodyPr/>
          <a:lstStyle/>
          <a:p>
            <a:pPr>
              <a:defRPr sz="2400"/>
            </a:pPr>
            <a:endParaRPr lang="en-US"/>
          </a:p>
        </c:txPr>
        <c:crossAx val="81412096"/>
        <c:crosses val="autoZero"/>
        <c:crossBetween val="between"/>
        <c:majorUnit val="10"/>
      </c:valAx>
    </c:plotArea>
    <c:legend>
      <c:legendPos val="b"/>
      <c:txPr>
        <a:bodyPr/>
        <a:lstStyle/>
        <a:p>
          <a:pPr>
            <a:defRPr sz="2400" b="1"/>
          </a:pPr>
          <a:endParaRPr lang="en-US"/>
        </a:p>
      </c:txPr>
    </c:legend>
    <c:plotVisOnly val="1"/>
  </c:chart>
  <c:txPr>
    <a:bodyPr/>
    <a:lstStyle/>
    <a:p>
      <a:pPr>
        <a:defRPr sz="1800"/>
      </a:pPr>
      <a:endParaRPr lang="en-US"/>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CA"/>
  <c:chart>
    <c:plotArea>
      <c:layout>
        <c:manualLayout>
          <c:layoutTarget val="inner"/>
          <c:xMode val="edge"/>
          <c:yMode val="edge"/>
          <c:x val="0.10474212831568208"/>
          <c:y val="3.3482848323621993E-2"/>
          <c:w val="0.89049081261210439"/>
          <c:h val="0.66546176972908067"/>
        </c:manualLayout>
      </c:layout>
      <c:barChart>
        <c:barDir val="col"/>
        <c:grouping val="clustered"/>
        <c:ser>
          <c:idx val="0"/>
          <c:order val="0"/>
          <c:tx>
            <c:strRef>
              <c:f>Sheet1!$B$1</c:f>
              <c:strCache>
                <c:ptCount val="1"/>
                <c:pt idx="0">
                  <c:v>&lt; monthly</c:v>
                </c:pt>
              </c:strCache>
            </c:strRef>
          </c:tx>
          <c:cat>
            <c:strRef>
              <c:f>Sheet1!$A$2:$A$8</c:f>
              <c:strCache>
                <c:ptCount val="7"/>
                <c:pt idx="0">
                  <c:v>Instant win</c:v>
                </c:pt>
                <c:pt idx="1">
                  <c:v>Lottery</c:v>
                </c:pt>
                <c:pt idx="2">
                  <c:v>Bingo</c:v>
                </c:pt>
                <c:pt idx="3">
                  <c:v>Casino gaming</c:v>
                </c:pt>
                <c:pt idx="4">
                  <c:v>VLTs</c:v>
                </c:pt>
                <c:pt idx="5">
                  <c:v>Cards friends</c:v>
                </c:pt>
                <c:pt idx="6">
                  <c:v>Internet</c:v>
                </c:pt>
              </c:strCache>
            </c:strRef>
          </c:cat>
          <c:val>
            <c:numRef>
              <c:f>Sheet1!$B$2:$B$8</c:f>
              <c:numCache>
                <c:formatCode>General</c:formatCode>
                <c:ptCount val="7"/>
                <c:pt idx="0">
                  <c:v>37.300000000000004</c:v>
                </c:pt>
                <c:pt idx="1">
                  <c:v>35.6</c:v>
                </c:pt>
                <c:pt idx="2">
                  <c:v>36.4</c:v>
                </c:pt>
                <c:pt idx="3">
                  <c:v>36.4</c:v>
                </c:pt>
                <c:pt idx="4">
                  <c:v>30.2</c:v>
                </c:pt>
                <c:pt idx="5">
                  <c:v>20.3</c:v>
                </c:pt>
                <c:pt idx="6">
                  <c:v>5.0999999999999996</c:v>
                </c:pt>
              </c:numCache>
            </c:numRef>
          </c:val>
        </c:ser>
        <c:ser>
          <c:idx val="1"/>
          <c:order val="1"/>
          <c:tx>
            <c:strRef>
              <c:f>Sheet1!$C$1</c:f>
              <c:strCache>
                <c:ptCount val="1"/>
                <c:pt idx="0">
                  <c:v>1-3x month</c:v>
                </c:pt>
              </c:strCache>
            </c:strRef>
          </c:tx>
          <c:spPr>
            <a:solidFill>
              <a:srgbClr val="FFB400">
                <a:lumMod val="75000"/>
              </a:srgbClr>
            </a:solidFill>
          </c:spPr>
          <c:cat>
            <c:strRef>
              <c:f>Sheet1!$A$2:$A$8</c:f>
              <c:strCache>
                <c:ptCount val="7"/>
                <c:pt idx="0">
                  <c:v>Instant win</c:v>
                </c:pt>
                <c:pt idx="1">
                  <c:v>Lottery</c:v>
                </c:pt>
                <c:pt idx="2">
                  <c:v>Bingo</c:v>
                </c:pt>
                <c:pt idx="3">
                  <c:v>Casino gaming</c:v>
                </c:pt>
                <c:pt idx="4">
                  <c:v>VLTs</c:v>
                </c:pt>
                <c:pt idx="5">
                  <c:v>Cards friends</c:v>
                </c:pt>
                <c:pt idx="6">
                  <c:v>Internet</c:v>
                </c:pt>
              </c:strCache>
            </c:strRef>
          </c:cat>
          <c:val>
            <c:numRef>
              <c:f>Sheet1!$C$2:$C$8</c:f>
              <c:numCache>
                <c:formatCode>General</c:formatCode>
                <c:ptCount val="7"/>
                <c:pt idx="0">
                  <c:v>34.700000000000003</c:v>
                </c:pt>
                <c:pt idx="1">
                  <c:v>34.700000000000003</c:v>
                </c:pt>
                <c:pt idx="2">
                  <c:v>16.100000000000001</c:v>
                </c:pt>
                <c:pt idx="3">
                  <c:v>32.200000000000003</c:v>
                </c:pt>
                <c:pt idx="4">
                  <c:v>35.300000000000004</c:v>
                </c:pt>
                <c:pt idx="5">
                  <c:v>8.5</c:v>
                </c:pt>
                <c:pt idx="6">
                  <c:v>3.4</c:v>
                </c:pt>
              </c:numCache>
            </c:numRef>
          </c:val>
        </c:ser>
        <c:ser>
          <c:idx val="2"/>
          <c:order val="2"/>
          <c:tx>
            <c:strRef>
              <c:f>Sheet1!$D$1</c:f>
              <c:strCache>
                <c:ptCount val="1"/>
                <c:pt idx="0">
                  <c:v>1-7x week</c:v>
                </c:pt>
              </c:strCache>
            </c:strRef>
          </c:tx>
          <c:spPr>
            <a:solidFill>
              <a:srgbClr val="C00000"/>
            </a:solidFill>
          </c:spPr>
          <c:cat>
            <c:strRef>
              <c:f>Sheet1!$A$2:$A$8</c:f>
              <c:strCache>
                <c:ptCount val="7"/>
                <c:pt idx="0">
                  <c:v>Instant win</c:v>
                </c:pt>
                <c:pt idx="1">
                  <c:v>Lottery</c:v>
                </c:pt>
                <c:pt idx="2">
                  <c:v>Bingo</c:v>
                </c:pt>
                <c:pt idx="3">
                  <c:v>Casino gaming</c:v>
                </c:pt>
                <c:pt idx="4">
                  <c:v>VLTs</c:v>
                </c:pt>
                <c:pt idx="5">
                  <c:v>Cards friends</c:v>
                </c:pt>
                <c:pt idx="6">
                  <c:v>Internet</c:v>
                </c:pt>
              </c:strCache>
            </c:strRef>
          </c:cat>
          <c:val>
            <c:numRef>
              <c:f>Sheet1!$D$2:$D$8</c:f>
              <c:numCache>
                <c:formatCode>General</c:formatCode>
                <c:ptCount val="7"/>
                <c:pt idx="0">
                  <c:v>11.9</c:v>
                </c:pt>
                <c:pt idx="1">
                  <c:v>16.100000000000001</c:v>
                </c:pt>
                <c:pt idx="2">
                  <c:v>4.2</c:v>
                </c:pt>
                <c:pt idx="3">
                  <c:v>4.2</c:v>
                </c:pt>
                <c:pt idx="4">
                  <c:v>6</c:v>
                </c:pt>
                <c:pt idx="5">
                  <c:v>2.5</c:v>
                </c:pt>
                <c:pt idx="6">
                  <c:v>3.4</c:v>
                </c:pt>
              </c:numCache>
            </c:numRef>
          </c:val>
        </c:ser>
        <c:axId val="81070720"/>
        <c:axId val="81072512"/>
      </c:barChart>
      <c:catAx>
        <c:axId val="81070720"/>
        <c:scaling>
          <c:orientation val="minMax"/>
        </c:scaling>
        <c:axPos val="b"/>
        <c:tickLblPos val="nextTo"/>
        <c:txPr>
          <a:bodyPr/>
          <a:lstStyle/>
          <a:p>
            <a:pPr>
              <a:defRPr sz="2200"/>
            </a:pPr>
            <a:endParaRPr lang="en-US"/>
          </a:p>
        </c:txPr>
        <c:crossAx val="81072512"/>
        <c:crosses val="autoZero"/>
        <c:auto val="1"/>
        <c:lblAlgn val="ctr"/>
        <c:lblOffset val="100"/>
      </c:catAx>
      <c:valAx>
        <c:axId val="81072512"/>
        <c:scaling>
          <c:orientation val="minMax"/>
          <c:max val="50"/>
        </c:scaling>
        <c:axPos val="l"/>
        <c:majorGridlines/>
        <c:numFmt formatCode="General" sourceLinked="1"/>
        <c:tickLblPos val="nextTo"/>
        <c:txPr>
          <a:bodyPr/>
          <a:lstStyle/>
          <a:p>
            <a:pPr>
              <a:defRPr sz="2400"/>
            </a:pPr>
            <a:endParaRPr lang="en-US"/>
          </a:p>
        </c:txPr>
        <c:crossAx val="81070720"/>
        <c:crosses val="autoZero"/>
        <c:crossBetween val="between"/>
        <c:majorUnit val="10"/>
      </c:valAx>
    </c:plotArea>
    <c:legend>
      <c:legendPos val="b"/>
      <c:txPr>
        <a:bodyPr/>
        <a:lstStyle/>
        <a:p>
          <a:pPr>
            <a:defRPr sz="2400" b="1"/>
          </a:pPr>
          <a:endParaRPr lang="en-US"/>
        </a:p>
      </c:txPr>
    </c:legend>
    <c:plotVisOnly val="1"/>
  </c:chart>
  <c:txPr>
    <a:bodyPr/>
    <a:lstStyle/>
    <a:p>
      <a:pPr>
        <a:defRPr sz="1800"/>
      </a:pPr>
      <a:endParaRPr lang="en-US"/>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en-CA"/>
  <c:chart>
    <c:title/>
    <c:plotArea>
      <c:layout/>
      <c:barChart>
        <c:barDir val="col"/>
        <c:grouping val="clustered"/>
        <c:ser>
          <c:idx val="0"/>
          <c:order val="0"/>
          <c:tx>
            <c:strRef>
              <c:f>Sheet1!$B$1</c:f>
              <c:strCache>
                <c:ptCount val="1"/>
                <c:pt idx="0">
                  <c:v>Why do you gamble?</c:v>
                </c:pt>
              </c:strCache>
            </c:strRef>
          </c:tx>
          <c:dPt>
            <c:idx val="0"/>
            <c:spPr>
              <a:solidFill>
                <a:srgbClr val="7030A0"/>
              </a:solidFill>
            </c:spPr>
          </c:dPt>
          <c:dPt>
            <c:idx val="1"/>
            <c:spPr>
              <a:solidFill>
                <a:schemeClr val="bg2">
                  <a:lumMod val="50000"/>
                </a:schemeClr>
              </a:solidFill>
            </c:spPr>
          </c:dPt>
          <c:dPt>
            <c:idx val="2"/>
            <c:spPr>
              <a:solidFill>
                <a:srgbClr val="009900"/>
              </a:solidFill>
            </c:spPr>
          </c:dPt>
          <c:dPt>
            <c:idx val="3"/>
            <c:spPr>
              <a:solidFill>
                <a:srgbClr val="C00000"/>
              </a:solidFill>
            </c:spPr>
          </c:dPt>
          <c:cat>
            <c:strRef>
              <c:f>Sheet1!$A$2:$A$5</c:f>
              <c:strCache>
                <c:ptCount val="4"/>
                <c:pt idx="0">
                  <c:v>To socialize</c:v>
                </c:pt>
                <c:pt idx="1">
                  <c:v>To have fun</c:v>
                </c:pt>
                <c:pt idx="2">
                  <c:v>To win money</c:v>
                </c:pt>
                <c:pt idx="3">
                  <c:v>To escape</c:v>
                </c:pt>
              </c:strCache>
            </c:strRef>
          </c:cat>
          <c:val>
            <c:numRef>
              <c:f>Sheet1!$B$2:$B$5</c:f>
              <c:numCache>
                <c:formatCode>General</c:formatCode>
                <c:ptCount val="4"/>
                <c:pt idx="0">
                  <c:v>41</c:v>
                </c:pt>
                <c:pt idx="1">
                  <c:v>50</c:v>
                </c:pt>
                <c:pt idx="2">
                  <c:v>55</c:v>
                </c:pt>
                <c:pt idx="3">
                  <c:v>75</c:v>
                </c:pt>
              </c:numCache>
            </c:numRef>
          </c:val>
        </c:ser>
        <c:axId val="82973824"/>
        <c:axId val="82975360"/>
      </c:barChart>
      <c:catAx>
        <c:axId val="82973824"/>
        <c:scaling>
          <c:orientation val="minMax"/>
        </c:scaling>
        <c:axPos val="b"/>
        <c:tickLblPos val="nextTo"/>
        <c:crossAx val="82975360"/>
        <c:crosses val="autoZero"/>
        <c:auto val="1"/>
        <c:lblAlgn val="ctr"/>
        <c:lblOffset val="100"/>
      </c:catAx>
      <c:valAx>
        <c:axId val="82975360"/>
        <c:scaling>
          <c:orientation val="minMax"/>
        </c:scaling>
        <c:axPos val="l"/>
        <c:majorGridlines/>
        <c:numFmt formatCode="General" sourceLinked="1"/>
        <c:tickLblPos val="nextTo"/>
        <c:crossAx val="82973824"/>
        <c:crosses val="autoZero"/>
        <c:crossBetween val="between"/>
      </c:valAx>
    </c:plotArea>
    <c:plotVisOnly val="1"/>
  </c:chart>
  <c:txPr>
    <a:bodyPr/>
    <a:lstStyle/>
    <a:p>
      <a:pPr>
        <a:defRPr sz="1800"/>
      </a:pPr>
      <a:endParaRPr lang="en-US"/>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lang val="en-CA"/>
  <c:chart>
    <c:autoTitleDeleted val="1"/>
    <c:view3D>
      <c:rotX val="30"/>
      <c:perspective val="30"/>
    </c:view3D>
    <c:plotArea>
      <c:layout/>
      <c:pie3DChart>
        <c:varyColors val="1"/>
        <c:ser>
          <c:idx val="0"/>
          <c:order val="0"/>
          <c:tx>
            <c:strRef>
              <c:f>Sheet1!$B$1</c:f>
              <c:strCache>
                <c:ptCount val="1"/>
                <c:pt idx="0">
                  <c:v>Column1</c:v>
                </c:pt>
              </c:strCache>
            </c:strRef>
          </c:tx>
          <c:dLbls>
            <c:txPr>
              <a:bodyPr/>
              <a:lstStyle/>
              <a:p>
                <a:pPr>
                  <a:defRPr sz="2800" b="1" baseline="0"/>
                </a:pPr>
                <a:endParaRPr lang="en-US"/>
              </a:p>
            </c:txPr>
            <c:showVal val="1"/>
            <c:showLeaderLines val="1"/>
          </c:dLbls>
          <c:cat>
            <c:strRef>
              <c:f>Sheet1!$A$2:$A$5</c:f>
              <c:strCache>
                <c:ptCount val="4"/>
                <c:pt idx="0">
                  <c:v>Never</c:v>
                </c:pt>
                <c:pt idx="1">
                  <c:v>Once</c:v>
                </c:pt>
                <c:pt idx="2">
                  <c:v>2-3 times</c:v>
                </c:pt>
                <c:pt idx="3">
                  <c:v>4+ times</c:v>
                </c:pt>
              </c:strCache>
            </c:strRef>
          </c:cat>
          <c:val>
            <c:numRef>
              <c:f>Sheet1!$B$2:$B$5</c:f>
              <c:numCache>
                <c:formatCode>0%</c:formatCode>
                <c:ptCount val="4"/>
                <c:pt idx="0">
                  <c:v>0.5</c:v>
                </c:pt>
                <c:pt idx="1">
                  <c:v>7.1999999999999995E-2</c:v>
                </c:pt>
                <c:pt idx="2">
                  <c:v>0.21500000000000005</c:v>
                </c:pt>
                <c:pt idx="3">
                  <c:v>0.21000000000000005</c:v>
                </c:pt>
              </c:numCache>
            </c:numRef>
          </c:val>
        </c:ser>
      </c:pie3DChart>
    </c:plotArea>
    <c:legend>
      <c:legendPos val="r"/>
      <c:txPr>
        <a:bodyPr/>
        <a:lstStyle/>
        <a:p>
          <a:pPr>
            <a:defRPr sz="2800" baseline="0"/>
          </a:pPr>
          <a:endParaRPr lang="en-US"/>
        </a:p>
      </c:txPr>
    </c:legend>
    <c:plotVisOnly val="1"/>
  </c:chart>
  <c:txPr>
    <a:bodyPr/>
    <a:lstStyle/>
    <a:p>
      <a:pPr>
        <a:defRPr sz="1800"/>
      </a:pPr>
      <a:endParaRPr lang="en-US"/>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en-CA"/>
  <c:chart>
    <c:autoTitleDeleted val="1"/>
    <c:view3D>
      <c:rotX val="30"/>
      <c:perspective val="30"/>
    </c:view3D>
    <c:plotArea>
      <c:layout/>
      <c:pie3DChart>
        <c:varyColors val="1"/>
        <c:ser>
          <c:idx val="0"/>
          <c:order val="0"/>
          <c:tx>
            <c:strRef>
              <c:f>Sheet1!$B$1</c:f>
              <c:strCache>
                <c:ptCount val="1"/>
                <c:pt idx="0">
                  <c:v>Column1</c:v>
                </c:pt>
              </c:strCache>
            </c:strRef>
          </c:tx>
          <c:dLbls>
            <c:txPr>
              <a:bodyPr/>
              <a:lstStyle/>
              <a:p>
                <a:pPr>
                  <a:defRPr sz="2800" b="1" baseline="0"/>
                </a:pPr>
                <a:endParaRPr lang="en-US"/>
              </a:p>
            </c:txPr>
            <c:showVal val="1"/>
            <c:showLeaderLines val="1"/>
          </c:dLbls>
          <c:cat>
            <c:strRef>
              <c:f>Sheet1!$A$2:$A$5</c:f>
              <c:strCache>
                <c:ptCount val="4"/>
                <c:pt idx="0">
                  <c:v>Never</c:v>
                </c:pt>
                <c:pt idx="1">
                  <c:v>Once</c:v>
                </c:pt>
                <c:pt idx="2">
                  <c:v>2-3 times</c:v>
                </c:pt>
                <c:pt idx="3">
                  <c:v>4+ times</c:v>
                </c:pt>
              </c:strCache>
            </c:strRef>
          </c:cat>
          <c:val>
            <c:numRef>
              <c:f>Sheet1!$B$2:$B$5</c:f>
              <c:numCache>
                <c:formatCode>0%</c:formatCode>
                <c:ptCount val="4"/>
                <c:pt idx="0">
                  <c:v>0.48000000000000009</c:v>
                </c:pt>
                <c:pt idx="1">
                  <c:v>6.0000000000000019E-2</c:v>
                </c:pt>
                <c:pt idx="2">
                  <c:v>0.24000000000000005</c:v>
                </c:pt>
                <c:pt idx="3">
                  <c:v>0.22</c:v>
                </c:pt>
              </c:numCache>
            </c:numRef>
          </c:val>
        </c:ser>
      </c:pie3DChart>
    </c:plotArea>
    <c:legend>
      <c:legendPos val="r"/>
      <c:txPr>
        <a:bodyPr/>
        <a:lstStyle/>
        <a:p>
          <a:pPr>
            <a:defRPr sz="2800" baseline="0"/>
          </a:pPr>
          <a:endParaRPr lang="en-US"/>
        </a:p>
      </c:txPr>
    </c:legend>
    <c:plotVisOnly val="1"/>
  </c:chart>
  <c:txPr>
    <a:bodyPr/>
    <a:lstStyle/>
    <a:p>
      <a:pPr>
        <a:defRPr sz="1800"/>
      </a:pPr>
      <a:endParaRPr lang="en-US"/>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lang val="en-CA"/>
  <c:chart>
    <c:autoTitleDeleted val="1"/>
    <c:view3D>
      <c:rotX val="30"/>
      <c:perspective val="30"/>
    </c:view3D>
    <c:plotArea>
      <c:layout/>
      <c:pie3DChart>
        <c:varyColors val="1"/>
        <c:ser>
          <c:idx val="0"/>
          <c:order val="0"/>
          <c:tx>
            <c:strRef>
              <c:f>Sheet1!$B$1</c:f>
              <c:strCache>
                <c:ptCount val="1"/>
                <c:pt idx="0">
                  <c:v>Column1</c:v>
                </c:pt>
              </c:strCache>
            </c:strRef>
          </c:tx>
          <c:dLbls>
            <c:txPr>
              <a:bodyPr/>
              <a:lstStyle/>
              <a:p>
                <a:pPr>
                  <a:defRPr sz="2800" b="1" baseline="0"/>
                </a:pPr>
                <a:endParaRPr lang="en-US"/>
              </a:p>
            </c:txPr>
            <c:showVal val="1"/>
            <c:showLeaderLines val="1"/>
          </c:dLbls>
          <c:cat>
            <c:strRef>
              <c:f>Sheet1!$A$2:$A$5</c:f>
              <c:strCache>
                <c:ptCount val="4"/>
                <c:pt idx="0">
                  <c:v>Never</c:v>
                </c:pt>
                <c:pt idx="1">
                  <c:v>Once</c:v>
                </c:pt>
                <c:pt idx="2">
                  <c:v>2-3 times</c:v>
                </c:pt>
                <c:pt idx="3">
                  <c:v>4+ times</c:v>
                </c:pt>
              </c:strCache>
            </c:strRef>
          </c:cat>
          <c:val>
            <c:numRef>
              <c:f>Sheet1!$B$2:$B$5</c:f>
              <c:numCache>
                <c:formatCode>0%</c:formatCode>
                <c:ptCount val="4"/>
                <c:pt idx="0">
                  <c:v>0.56999999999999995</c:v>
                </c:pt>
                <c:pt idx="1">
                  <c:v>0.11</c:v>
                </c:pt>
                <c:pt idx="2">
                  <c:v>0.19</c:v>
                </c:pt>
                <c:pt idx="3">
                  <c:v>0.13</c:v>
                </c:pt>
              </c:numCache>
            </c:numRef>
          </c:val>
        </c:ser>
      </c:pie3DChart>
    </c:plotArea>
    <c:legend>
      <c:legendPos val="r"/>
      <c:txPr>
        <a:bodyPr/>
        <a:lstStyle/>
        <a:p>
          <a:pPr>
            <a:defRPr sz="2800" baseline="0"/>
          </a:pPr>
          <a:endParaRPr lang="en-US"/>
        </a:p>
      </c:txPr>
    </c:legend>
    <c:plotVisOnly val="1"/>
  </c:chart>
  <c:txPr>
    <a:bodyPr/>
    <a:lstStyle/>
    <a:p>
      <a:pPr>
        <a:defRPr sz="1800"/>
      </a:pPr>
      <a:endParaRPr lang="en-US"/>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C58E0E-4547-47E0-848B-50DFF9BCE3CC}" type="doc">
      <dgm:prSet loTypeId="urn:microsoft.com/office/officeart/2005/8/layout/arrow2" loCatId="process" qsTypeId="urn:microsoft.com/office/officeart/2005/8/quickstyle/simple1" qsCatId="simple" csTypeId="urn:microsoft.com/office/officeart/2005/8/colors/accent1_2" csCatId="accent1" phldr="1"/>
      <dgm:spPr/>
      <dgm:t>
        <a:bodyPr/>
        <a:lstStyle/>
        <a:p>
          <a:endParaRPr lang="en-CA"/>
        </a:p>
      </dgm:t>
    </dgm:pt>
    <dgm:pt modelId="{771CC668-4582-46C7-BC61-4B7D2066E2FE}">
      <dgm:prSet phldrT="[Text]" custT="1"/>
      <dgm:spPr/>
      <dgm:t>
        <a:bodyPr/>
        <a:lstStyle/>
        <a:p>
          <a:pPr>
            <a:lnSpc>
              <a:spcPct val="100000"/>
            </a:lnSpc>
          </a:pPr>
          <a:r>
            <a:rPr lang="en-CA" sz="2400" smtClean="0"/>
            <a:t>Negative social experiences</a:t>
          </a:r>
          <a:endParaRPr lang="en-CA" sz="2400" dirty="0"/>
        </a:p>
      </dgm:t>
    </dgm:pt>
    <dgm:pt modelId="{79967E7E-209C-4DD3-96D4-3C06737A4107}" type="parTrans" cxnId="{13164590-6696-4D69-A5CF-33014C3D3FBB}">
      <dgm:prSet/>
      <dgm:spPr/>
      <dgm:t>
        <a:bodyPr/>
        <a:lstStyle/>
        <a:p>
          <a:endParaRPr lang="en-CA"/>
        </a:p>
      </dgm:t>
    </dgm:pt>
    <dgm:pt modelId="{76A5B7B8-BBBB-46BF-933F-D1387CCBA266}" type="sibTrans" cxnId="{13164590-6696-4D69-A5CF-33014C3D3FBB}">
      <dgm:prSet/>
      <dgm:spPr/>
      <dgm:t>
        <a:bodyPr/>
        <a:lstStyle/>
        <a:p>
          <a:endParaRPr lang="en-CA"/>
        </a:p>
      </dgm:t>
    </dgm:pt>
    <dgm:pt modelId="{992FB388-F6A8-4BE4-A5E2-7B56BA2DF975}">
      <dgm:prSet phldrT="[Text]" custT="1"/>
      <dgm:spPr/>
      <dgm:t>
        <a:bodyPr/>
        <a:lstStyle/>
        <a:p>
          <a:r>
            <a:rPr lang="en-CA" sz="1800" dirty="0" smtClean="0"/>
            <a:t> </a:t>
          </a:r>
          <a:r>
            <a:rPr lang="en-CA" sz="2400" dirty="0" smtClean="0"/>
            <a:t>Biologic reactions</a:t>
          </a:r>
          <a:endParaRPr lang="en-CA" sz="2400" dirty="0"/>
        </a:p>
      </dgm:t>
    </dgm:pt>
    <dgm:pt modelId="{7D35A071-EAD9-4647-92E1-154520B744E1}" type="parTrans" cxnId="{300E5C21-C59B-4CD7-8781-71D5AD44BB54}">
      <dgm:prSet/>
      <dgm:spPr/>
      <dgm:t>
        <a:bodyPr/>
        <a:lstStyle/>
        <a:p>
          <a:endParaRPr lang="en-CA"/>
        </a:p>
      </dgm:t>
    </dgm:pt>
    <dgm:pt modelId="{D6675258-C750-409A-B2BE-4AFA66D54AB8}" type="sibTrans" cxnId="{300E5C21-C59B-4CD7-8781-71D5AD44BB54}">
      <dgm:prSet/>
      <dgm:spPr/>
      <dgm:t>
        <a:bodyPr/>
        <a:lstStyle/>
        <a:p>
          <a:endParaRPr lang="en-CA"/>
        </a:p>
      </dgm:t>
    </dgm:pt>
    <dgm:pt modelId="{74D76B1C-1038-4750-9A01-3913D2CB1C95}">
      <dgm:prSet phldrT="[Text]" custT="1"/>
      <dgm:spPr/>
      <dgm:t>
        <a:bodyPr/>
        <a:lstStyle/>
        <a:p>
          <a:r>
            <a:rPr lang="en-CA" sz="2400" dirty="0" smtClean="0"/>
            <a:t>Emotional response</a:t>
          </a:r>
        </a:p>
      </dgm:t>
    </dgm:pt>
    <dgm:pt modelId="{2C0F51F9-C1D9-480E-A429-F20DC4C6A21A}" type="parTrans" cxnId="{20488517-57DD-4F41-A4B2-FE015FAFF20E}">
      <dgm:prSet/>
      <dgm:spPr/>
      <dgm:t>
        <a:bodyPr/>
        <a:lstStyle/>
        <a:p>
          <a:endParaRPr lang="en-CA"/>
        </a:p>
      </dgm:t>
    </dgm:pt>
    <dgm:pt modelId="{40CD29B3-EBE7-4283-B95C-BC115ECE00F3}" type="sibTrans" cxnId="{20488517-57DD-4F41-A4B2-FE015FAFF20E}">
      <dgm:prSet/>
      <dgm:spPr/>
      <dgm:t>
        <a:bodyPr/>
        <a:lstStyle/>
        <a:p>
          <a:endParaRPr lang="en-CA"/>
        </a:p>
      </dgm:t>
    </dgm:pt>
    <dgm:pt modelId="{1F303771-03FF-4904-BFE9-49DCEF4197AA}">
      <dgm:prSet custT="1"/>
      <dgm:spPr/>
      <dgm:t>
        <a:bodyPr/>
        <a:lstStyle/>
        <a:p>
          <a:r>
            <a:rPr lang="en-CA" sz="2400" b="0" dirty="0" smtClean="0"/>
            <a:t>Addiction</a:t>
          </a:r>
        </a:p>
        <a:p>
          <a:endParaRPr lang="en-CA" sz="2400" b="0" dirty="0" smtClean="0"/>
        </a:p>
        <a:p>
          <a:endParaRPr lang="en-CA" sz="2400" dirty="0"/>
        </a:p>
      </dgm:t>
    </dgm:pt>
    <dgm:pt modelId="{E2AA8C20-4455-4D94-B297-DF3B64D74537}" type="parTrans" cxnId="{8011552A-37AD-494D-9B9F-CA1487EC5789}">
      <dgm:prSet/>
      <dgm:spPr/>
      <dgm:t>
        <a:bodyPr/>
        <a:lstStyle/>
        <a:p>
          <a:endParaRPr lang="en-CA"/>
        </a:p>
      </dgm:t>
    </dgm:pt>
    <dgm:pt modelId="{FA622954-B977-40F7-96F1-FFA96886240C}" type="sibTrans" cxnId="{8011552A-37AD-494D-9B9F-CA1487EC5789}">
      <dgm:prSet/>
      <dgm:spPr/>
      <dgm:t>
        <a:bodyPr/>
        <a:lstStyle/>
        <a:p>
          <a:endParaRPr lang="en-CA"/>
        </a:p>
      </dgm:t>
    </dgm:pt>
    <dgm:pt modelId="{305AD338-60B0-4D37-88AA-6820403376E3}">
      <dgm:prSet custT="1"/>
      <dgm:spPr/>
      <dgm:t>
        <a:bodyPr/>
        <a:lstStyle/>
        <a:p>
          <a:r>
            <a:rPr lang="en-CA" sz="2400" dirty="0" smtClean="0"/>
            <a:t>Trying to cope</a:t>
          </a:r>
        </a:p>
        <a:p>
          <a:r>
            <a:rPr lang="en-CA" sz="2400" dirty="0" smtClean="0"/>
            <a:t>- drinking</a:t>
          </a:r>
        </a:p>
        <a:p>
          <a:r>
            <a:rPr lang="en-CA" sz="2400" dirty="0" smtClean="0"/>
            <a:t>- smoking</a:t>
          </a:r>
        </a:p>
        <a:p>
          <a:r>
            <a:rPr lang="en-CA" sz="2400" dirty="0" smtClean="0"/>
            <a:t>- gambling</a:t>
          </a:r>
        </a:p>
        <a:p>
          <a:r>
            <a:rPr lang="en-CA" sz="2400" dirty="0" smtClean="0"/>
            <a:t>- drug use</a:t>
          </a:r>
          <a:endParaRPr lang="en-CA" sz="2400" dirty="0"/>
        </a:p>
      </dgm:t>
    </dgm:pt>
    <dgm:pt modelId="{215FEA36-D4D3-4916-A336-9AFAAEC8480A}" type="parTrans" cxnId="{FB680747-6C4B-4CC4-BF27-359B6C5A70E2}">
      <dgm:prSet/>
      <dgm:spPr/>
      <dgm:t>
        <a:bodyPr/>
        <a:lstStyle/>
        <a:p>
          <a:endParaRPr lang="en-CA"/>
        </a:p>
      </dgm:t>
    </dgm:pt>
    <dgm:pt modelId="{000207EC-B163-470E-AE6B-6697D079994A}" type="sibTrans" cxnId="{FB680747-6C4B-4CC4-BF27-359B6C5A70E2}">
      <dgm:prSet/>
      <dgm:spPr/>
      <dgm:t>
        <a:bodyPr/>
        <a:lstStyle/>
        <a:p>
          <a:endParaRPr lang="en-CA"/>
        </a:p>
      </dgm:t>
    </dgm:pt>
    <dgm:pt modelId="{D0DA9ED8-7E8F-4AA2-A924-66C8E895755E}">
      <dgm:prSet phldrT="[Text]"/>
      <dgm:spPr/>
      <dgm:t>
        <a:bodyPr/>
        <a:lstStyle/>
        <a:p>
          <a:endParaRPr lang="en-CA" dirty="0"/>
        </a:p>
      </dgm:t>
    </dgm:pt>
    <dgm:pt modelId="{021A4F53-6701-4C5B-A5EA-4B55614421FA}" type="parTrans" cxnId="{630E28E1-4518-42BC-9E19-99CBE91DEA39}">
      <dgm:prSet/>
      <dgm:spPr/>
      <dgm:t>
        <a:bodyPr/>
        <a:lstStyle/>
        <a:p>
          <a:endParaRPr lang="en-CA"/>
        </a:p>
      </dgm:t>
    </dgm:pt>
    <dgm:pt modelId="{451CEB8B-611E-4CED-B721-6862CFC7F5F2}" type="sibTrans" cxnId="{630E28E1-4518-42BC-9E19-99CBE91DEA39}">
      <dgm:prSet/>
      <dgm:spPr/>
      <dgm:t>
        <a:bodyPr/>
        <a:lstStyle/>
        <a:p>
          <a:endParaRPr lang="en-CA"/>
        </a:p>
      </dgm:t>
    </dgm:pt>
    <dgm:pt modelId="{4674B545-4CB1-493E-917B-C75E3FE9C4DC}" type="pres">
      <dgm:prSet presAssocID="{5DC58E0E-4547-47E0-848B-50DFF9BCE3CC}" presName="arrowDiagram" presStyleCnt="0">
        <dgm:presLayoutVars>
          <dgm:chMax val="5"/>
          <dgm:dir/>
          <dgm:resizeHandles val="exact"/>
        </dgm:presLayoutVars>
      </dgm:prSet>
      <dgm:spPr/>
      <dgm:t>
        <a:bodyPr/>
        <a:lstStyle/>
        <a:p>
          <a:endParaRPr lang="en-CA"/>
        </a:p>
      </dgm:t>
    </dgm:pt>
    <dgm:pt modelId="{C77489E7-7CDC-44E9-B137-697EBD3A1E5D}" type="pres">
      <dgm:prSet presAssocID="{5DC58E0E-4547-47E0-848B-50DFF9BCE3CC}" presName="arrow" presStyleLbl="bgShp" presStyleIdx="0" presStyleCnt="1" custLinFactNeighborX="5752" custLinFactNeighborY="-1681"/>
      <dgm:spPr/>
    </dgm:pt>
    <dgm:pt modelId="{F6A13A23-34F4-48BC-B508-254299A9F62A}" type="pres">
      <dgm:prSet presAssocID="{5DC58E0E-4547-47E0-848B-50DFF9BCE3CC}" presName="arrowDiagram5" presStyleCnt="0"/>
      <dgm:spPr/>
    </dgm:pt>
    <dgm:pt modelId="{9AC5B95F-5CAC-4CFD-812E-2FBBE5BC1169}" type="pres">
      <dgm:prSet presAssocID="{771CC668-4582-46C7-BC61-4B7D2066E2FE}" presName="bullet5a" presStyleLbl="node1" presStyleIdx="0" presStyleCnt="5"/>
      <dgm:spPr/>
    </dgm:pt>
    <dgm:pt modelId="{44DEC720-263F-43B2-A5CB-9CCF3B6AC028}" type="pres">
      <dgm:prSet presAssocID="{771CC668-4582-46C7-BC61-4B7D2066E2FE}" presName="textBox5a" presStyleLbl="revTx" presStyleIdx="0" presStyleCnt="5" custScaleX="210962" custLinFactNeighborX="62709" custLinFactNeighborY="17826">
        <dgm:presLayoutVars>
          <dgm:bulletEnabled val="1"/>
        </dgm:presLayoutVars>
      </dgm:prSet>
      <dgm:spPr/>
      <dgm:t>
        <a:bodyPr/>
        <a:lstStyle/>
        <a:p>
          <a:endParaRPr lang="en-CA"/>
        </a:p>
      </dgm:t>
    </dgm:pt>
    <dgm:pt modelId="{31876D29-3438-486F-9E95-32652A7232AB}" type="pres">
      <dgm:prSet presAssocID="{992FB388-F6A8-4BE4-A5E2-7B56BA2DF975}" presName="bullet5b" presStyleLbl="node1" presStyleIdx="1" presStyleCnt="5"/>
      <dgm:spPr/>
    </dgm:pt>
    <dgm:pt modelId="{32ABECA1-5B4F-428C-9883-B4A04E18DE68}" type="pres">
      <dgm:prSet presAssocID="{992FB388-F6A8-4BE4-A5E2-7B56BA2DF975}" presName="textBox5b" presStyleLbl="revTx" presStyleIdx="1" presStyleCnt="5" custLinFactNeighborX="1424" custLinFactNeighborY="6013">
        <dgm:presLayoutVars>
          <dgm:bulletEnabled val="1"/>
        </dgm:presLayoutVars>
      </dgm:prSet>
      <dgm:spPr/>
      <dgm:t>
        <a:bodyPr/>
        <a:lstStyle/>
        <a:p>
          <a:endParaRPr lang="en-CA"/>
        </a:p>
      </dgm:t>
    </dgm:pt>
    <dgm:pt modelId="{AE029862-C819-474A-9F1E-ABB07D5DD22B}" type="pres">
      <dgm:prSet presAssocID="{74D76B1C-1038-4750-9A01-3913D2CB1C95}" presName="bullet5c" presStyleLbl="node1" presStyleIdx="2" presStyleCnt="5"/>
      <dgm:spPr/>
    </dgm:pt>
    <dgm:pt modelId="{4C2C40D1-46F0-4C79-9829-75B15DB57154}" type="pres">
      <dgm:prSet presAssocID="{74D76B1C-1038-4750-9A01-3913D2CB1C95}" presName="textBox5c" presStyleLbl="revTx" presStyleIdx="2" presStyleCnt="5" custLinFactNeighborX="-2251" custLinFactNeighborY="2214">
        <dgm:presLayoutVars>
          <dgm:bulletEnabled val="1"/>
        </dgm:presLayoutVars>
      </dgm:prSet>
      <dgm:spPr/>
      <dgm:t>
        <a:bodyPr/>
        <a:lstStyle/>
        <a:p>
          <a:endParaRPr lang="en-CA"/>
        </a:p>
      </dgm:t>
    </dgm:pt>
    <dgm:pt modelId="{EE03C3EC-594E-43F1-AB85-C405EE1D6CC0}" type="pres">
      <dgm:prSet presAssocID="{305AD338-60B0-4D37-88AA-6820403376E3}" presName="bullet5d" presStyleLbl="node1" presStyleIdx="3" presStyleCnt="5"/>
      <dgm:spPr/>
    </dgm:pt>
    <dgm:pt modelId="{CC46F5C0-FEAE-48B9-91C6-3E7C382D178E}" type="pres">
      <dgm:prSet presAssocID="{305AD338-60B0-4D37-88AA-6820403376E3}" presName="textBox5d" presStyleLbl="revTx" presStyleIdx="3" presStyleCnt="5" custLinFactNeighborX="3097" custLinFactNeighborY="3183">
        <dgm:presLayoutVars>
          <dgm:bulletEnabled val="1"/>
        </dgm:presLayoutVars>
      </dgm:prSet>
      <dgm:spPr/>
      <dgm:t>
        <a:bodyPr/>
        <a:lstStyle/>
        <a:p>
          <a:endParaRPr lang="en-CA"/>
        </a:p>
      </dgm:t>
    </dgm:pt>
    <dgm:pt modelId="{980826EB-A93D-4F26-A738-75185A1D80C0}" type="pres">
      <dgm:prSet presAssocID="{1F303771-03FF-4904-BFE9-49DCEF4197AA}" presName="bullet5e" presStyleLbl="node1" presStyleIdx="4" presStyleCnt="5"/>
      <dgm:spPr/>
    </dgm:pt>
    <dgm:pt modelId="{D87AEA86-F21B-4691-90F9-2F9125A57214}" type="pres">
      <dgm:prSet presAssocID="{1F303771-03FF-4904-BFE9-49DCEF4197AA}" presName="textBox5e" presStyleLbl="revTx" presStyleIdx="4" presStyleCnt="5" custScaleX="126549" custScaleY="92382" custLinFactNeighborX="443" custLinFactNeighborY="2285">
        <dgm:presLayoutVars>
          <dgm:bulletEnabled val="1"/>
        </dgm:presLayoutVars>
      </dgm:prSet>
      <dgm:spPr/>
      <dgm:t>
        <a:bodyPr/>
        <a:lstStyle/>
        <a:p>
          <a:endParaRPr lang="en-CA"/>
        </a:p>
      </dgm:t>
    </dgm:pt>
  </dgm:ptLst>
  <dgm:cxnLst>
    <dgm:cxn modelId="{20488517-57DD-4F41-A4B2-FE015FAFF20E}" srcId="{5DC58E0E-4547-47E0-848B-50DFF9BCE3CC}" destId="{74D76B1C-1038-4750-9A01-3913D2CB1C95}" srcOrd="2" destOrd="0" parTransId="{2C0F51F9-C1D9-480E-A429-F20DC4C6A21A}" sibTransId="{40CD29B3-EBE7-4283-B95C-BC115ECE00F3}"/>
    <dgm:cxn modelId="{4BD06AB4-1796-4E47-AB6E-1F692123CC56}" type="presOf" srcId="{5DC58E0E-4547-47E0-848B-50DFF9BCE3CC}" destId="{4674B545-4CB1-493E-917B-C75E3FE9C4DC}" srcOrd="0" destOrd="0" presId="urn:microsoft.com/office/officeart/2005/8/layout/arrow2"/>
    <dgm:cxn modelId="{13164590-6696-4D69-A5CF-33014C3D3FBB}" srcId="{5DC58E0E-4547-47E0-848B-50DFF9BCE3CC}" destId="{771CC668-4582-46C7-BC61-4B7D2066E2FE}" srcOrd="0" destOrd="0" parTransId="{79967E7E-209C-4DD3-96D4-3C06737A4107}" sibTransId="{76A5B7B8-BBBB-46BF-933F-D1387CCBA266}"/>
    <dgm:cxn modelId="{300E5C21-C59B-4CD7-8781-71D5AD44BB54}" srcId="{5DC58E0E-4547-47E0-848B-50DFF9BCE3CC}" destId="{992FB388-F6A8-4BE4-A5E2-7B56BA2DF975}" srcOrd="1" destOrd="0" parTransId="{7D35A071-EAD9-4647-92E1-154520B744E1}" sibTransId="{D6675258-C750-409A-B2BE-4AFA66D54AB8}"/>
    <dgm:cxn modelId="{FB680747-6C4B-4CC4-BF27-359B6C5A70E2}" srcId="{5DC58E0E-4547-47E0-848B-50DFF9BCE3CC}" destId="{305AD338-60B0-4D37-88AA-6820403376E3}" srcOrd="3" destOrd="0" parTransId="{215FEA36-D4D3-4916-A336-9AFAAEC8480A}" sibTransId="{000207EC-B163-470E-AE6B-6697D079994A}"/>
    <dgm:cxn modelId="{B1EFB567-A66D-4310-909F-8DEC1CCBE225}" type="presOf" srcId="{305AD338-60B0-4D37-88AA-6820403376E3}" destId="{CC46F5C0-FEAE-48B9-91C6-3E7C382D178E}" srcOrd="0" destOrd="0" presId="urn:microsoft.com/office/officeart/2005/8/layout/arrow2"/>
    <dgm:cxn modelId="{A0E231B8-E15D-4F9D-8857-D6C000B18727}" type="presOf" srcId="{771CC668-4582-46C7-BC61-4B7D2066E2FE}" destId="{44DEC720-263F-43B2-A5CB-9CCF3B6AC028}" srcOrd="0" destOrd="0" presId="urn:microsoft.com/office/officeart/2005/8/layout/arrow2"/>
    <dgm:cxn modelId="{630E28E1-4518-42BC-9E19-99CBE91DEA39}" srcId="{5DC58E0E-4547-47E0-848B-50DFF9BCE3CC}" destId="{D0DA9ED8-7E8F-4AA2-A924-66C8E895755E}" srcOrd="5" destOrd="0" parTransId="{021A4F53-6701-4C5B-A5EA-4B55614421FA}" sibTransId="{451CEB8B-611E-4CED-B721-6862CFC7F5F2}"/>
    <dgm:cxn modelId="{0D6052D3-FCB6-4F66-B866-A480E483A333}" type="presOf" srcId="{1F303771-03FF-4904-BFE9-49DCEF4197AA}" destId="{D87AEA86-F21B-4691-90F9-2F9125A57214}" srcOrd="0" destOrd="0" presId="urn:microsoft.com/office/officeart/2005/8/layout/arrow2"/>
    <dgm:cxn modelId="{BAE24B04-A7C8-434B-9819-B945B88B0655}" type="presOf" srcId="{74D76B1C-1038-4750-9A01-3913D2CB1C95}" destId="{4C2C40D1-46F0-4C79-9829-75B15DB57154}" srcOrd="0" destOrd="0" presId="urn:microsoft.com/office/officeart/2005/8/layout/arrow2"/>
    <dgm:cxn modelId="{8011552A-37AD-494D-9B9F-CA1487EC5789}" srcId="{5DC58E0E-4547-47E0-848B-50DFF9BCE3CC}" destId="{1F303771-03FF-4904-BFE9-49DCEF4197AA}" srcOrd="4" destOrd="0" parTransId="{E2AA8C20-4455-4D94-B297-DF3B64D74537}" sibTransId="{FA622954-B977-40F7-96F1-FFA96886240C}"/>
    <dgm:cxn modelId="{1C4E2F66-99CC-42E3-9481-C886A1BF6E2A}" type="presOf" srcId="{992FB388-F6A8-4BE4-A5E2-7B56BA2DF975}" destId="{32ABECA1-5B4F-428C-9883-B4A04E18DE68}" srcOrd="0" destOrd="0" presId="urn:microsoft.com/office/officeart/2005/8/layout/arrow2"/>
    <dgm:cxn modelId="{482BE434-AC88-411A-AF13-558E83EF40B9}" type="presParOf" srcId="{4674B545-4CB1-493E-917B-C75E3FE9C4DC}" destId="{C77489E7-7CDC-44E9-B137-697EBD3A1E5D}" srcOrd="0" destOrd="0" presId="urn:microsoft.com/office/officeart/2005/8/layout/arrow2"/>
    <dgm:cxn modelId="{39A19846-E242-40BF-8B3A-8F71095BABFF}" type="presParOf" srcId="{4674B545-4CB1-493E-917B-C75E3FE9C4DC}" destId="{F6A13A23-34F4-48BC-B508-254299A9F62A}" srcOrd="1" destOrd="0" presId="urn:microsoft.com/office/officeart/2005/8/layout/arrow2"/>
    <dgm:cxn modelId="{45981406-E8D3-478D-8DB6-A8223E4B82A9}" type="presParOf" srcId="{F6A13A23-34F4-48BC-B508-254299A9F62A}" destId="{9AC5B95F-5CAC-4CFD-812E-2FBBE5BC1169}" srcOrd="0" destOrd="0" presId="urn:microsoft.com/office/officeart/2005/8/layout/arrow2"/>
    <dgm:cxn modelId="{6ED79CC8-52EC-4E63-AF7F-CE88AFF68B82}" type="presParOf" srcId="{F6A13A23-34F4-48BC-B508-254299A9F62A}" destId="{44DEC720-263F-43B2-A5CB-9CCF3B6AC028}" srcOrd="1" destOrd="0" presId="urn:microsoft.com/office/officeart/2005/8/layout/arrow2"/>
    <dgm:cxn modelId="{810CEA1D-879F-44D0-864D-505629E5EEB6}" type="presParOf" srcId="{F6A13A23-34F4-48BC-B508-254299A9F62A}" destId="{31876D29-3438-486F-9E95-32652A7232AB}" srcOrd="2" destOrd="0" presId="urn:microsoft.com/office/officeart/2005/8/layout/arrow2"/>
    <dgm:cxn modelId="{B2DC17AB-7284-4DAE-BF85-DB3480689A4D}" type="presParOf" srcId="{F6A13A23-34F4-48BC-B508-254299A9F62A}" destId="{32ABECA1-5B4F-428C-9883-B4A04E18DE68}" srcOrd="3" destOrd="0" presId="urn:microsoft.com/office/officeart/2005/8/layout/arrow2"/>
    <dgm:cxn modelId="{D7EB74FF-8181-484D-89FE-9D479AEB2C39}" type="presParOf" srcId="{F6A13A23-34F4-48BC-B508-254299A9F62A}" destId="{AE029862-C819-474A-9F1E-ABB07D5DD22B}" srcOrd="4" destOrd="0" presId="urn:microsoft.com/office/officeart/2005/8/layout/arrow2"/>
    <dgm:cxn modelId="{71171F93-2A7F-42A4-87E8-E94D22215B7B}" type="presParOf" srcId="{F6A13A23-34F4-48BC-B508-254299A9F62A}" destId="{4C2C40D1-46F0-4C79-9829-75B15DB57154}" srcOrd="5" destOrd="0" presId="urn:microsoft.com/office/officeart/2005/8/layout/arrow2"/>
    <dgm:cxn modelId="{CBAA5A80-3D4A-4219-81C8-0DA4EA5F4980}" type="presParOf" srcId="{F6A13A23-34F4-48BC-B508-254299A9F62A}" destId="{EE03C3EC-594E-43F1-AB85-C405EE1D6CC0}" srcOrd="6" destOrd="0" presId="urn:microsoft.com/office/officeart/2005/8/layout/arrow2"/>
    <dgm:cxn modelId="{ECC37B8A-47A9-49F1-9376-032E79445E1D}" type="presParOf" srcId="{F6A13A23-34F4-48BC-B508-254299A9F62A}" destId="{CC46F5C0-FEAE-48B9-91C6-3E7C382D178E}" srcOrd="7" destOrd="0" presId="urn:microsoft.com/office/officeart/2005/8/layout/arrow2"/>
    <dgm:cxn modelId="{29994BE0-B932-465B-A12C-646252BA29BC}" type="presParOf" srcId="{F6A13A23-34F4-48BC-B508-254299A9F62A}" destId="{980826EB-A93D-4F26-A738-75185A1D80C0}" srcOrd="8" destOrd="0" presId="urn:microsoft.com/office/officeart/2005/8/layout/arrow2"/>
    <dgm:cxn modelId="{E370DF76-D863-40D5-AD96-50EFE6D1CE46}" type="presParOf" srcId="{F6A13A23-34F4-48BC-B508-254299A9F62A}" destId="{D87AEA86-F21B-4691-90F9-2F9125A57214}" srcOrd="9" destOrd="0" presId="urn:microsoft.com/office/officeart/2005/8/layout/arrow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2AFC6E-768A-47D3-9A0B-2E7DC8619D70}" type="datetimeFigureOut">
              <a:rPr lang="en-CA" smtClean="0"/>
              <a:pPr/>
              <a:t>07/04/2011</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0DD7CEF-4C06-412D-813A-E090C7A06111}"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Many women</a:t>
            </a:r>
            <a:r>
              <a:rPr lang="en-US" baseline="0" dirty="0" smtClean="0"/>
              <a:t> </a:t>
            </a:r>
            <a:r>
              <a:rPr lang="en-US" dirty="0" smtClean="0"/>
              <a:t>are single parents moving with their children for better</a:t>
            </a:r>
            <a:r>
              <a:rPr lang="en-US" baseline="0" dirty="0" smtClean="0"/>
              <a:t> housing</a:t>
            </a:r>
            <a:endParaRPr lang="en-CA" dirty="0"/>
          </a:p>
        </p:txBody>
      </p:sp>
      <p:sp>
        <p:nvSpPr>
          <p:cNvPr id="4" name="Slide Number Placeholder 3"/>
          <p:cNvSpPr>
            <a:spLocks noGrp="1"/>
          </p:cNvSpPr>
          <p:nvPr>
            <p:ph type="sldNum" sz="quarter" idx="10"/>
          </p:nvPr>
        </p:nvSpPr>
        <p:spPr/>
        <p:txBody>
          <a:bodyPr/>
          <a:lstStyle/>
          <a:p>
            <a:fld id="{E0DD7CEF-4C06-412D-813A-E090C7A06111}" type="slidenum">
              <a:rPr lang="en-CA" smtClean="0"/>
              <a:pPr/>
              <a:t>2</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60%</a:t>
            </a:r>
            <a:r>
              <a:rPr lang="en-CA" baseline="0" dirty="0" smtClean="0"/>
              <a:t> of Aboriginal people in Edmonton live in the 11 districts designated ‘inner city’ by the City of Edmonton</a:t>
            </a:r>
          </a:p>
          <a:p>
            <a:r>
              <a:rPr lang="en-CA" baseline="0" dirty="0" smtClean="0"/>
              <a:t>Our sample – 63% lived in the inner city.</a:t>
            </a:r>
            <a:endParaRPr lang="en-CA" dirty="0"/>
          </a:p>
        </p:txBody>
      </p:sp>
      <p:sp>
        <p:nvSpPr>
          <p:cNvPr id="4" name="Slide Number Placeholder 3"/>
          <p:cNvSpPr>
            <a:spLocks noGrp="1"/>
          </p:cNvSpPr>
          <p:nvPr>
            <p:ph type="sldNum" sz="quarter" idx="10"/>
          </p:nvPr>
        </p:nvSpPr>
        <p:spPr/>
        <p:txBody>
          <a:bodyPr/>
          <a:lstStyle/>
          <a:p>
            <a:fld id="{E0DD7CEF-4C06-412D-813A-E090C7A06111}" type="slidenum">
              <a:rPr lang="en-CA" smtClean="0"/>
              <a:pPr/>
              <a:t>5</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Mean age gambling problem started – 24 yrs</a:t>
            </a:r>
            <a:endParaRPr lang="en-CA"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a:p>
            <a:endParaRPr lang="en-CA" dirty="0"/>
          </a:p>
        </p:txBody>
      </p:sp>
      <p:sp>
        <p:nvSpPr>
          <p:cNvPr id="4" name="Slide Number Placeholder 3"/>
          <p:cNvSpPr>
            <a:spLocks noGrp="1"/>
          </p:cNvSpPr>
          <p:nvPr>
            <p:ph type="sldNum" sz="quarter" idx="10"/>
          </p:nvPr>
        </p:nvSpPr>
        <p:spPr/>
        <p:txBody>
          <a:bodyPr/>
          <a:lstStyle/>
          <a:p>
            <a:fld id="{E0DD7CEF-4C06-412D-813A-E090C7A06111}" type="slidenum">
              <a:rPr lang="en-CA" smtClean="0"/>
              <a:pPr/>
              <a:t>8</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Little difference between those identifying</a:t>
            </a:r>
            <a:r>
              <a:rPr lang="en-CA" baseline="0" dirty="0" smtClean="0"/>
              <a:t> as First Nation (75% of sample) or Metis (25% of sample)</a:t>
            </a:r>
            <a:endParaRPr lang="en-CA" dirty="0"/>
          </a:p>
        </p:txBody>
      </p:sp>
      <p:sp>
        <p:nvSpPr>
          <p:cNvPr id="4" name="Slide Number Placeholder 3"/>
          <p:cNvSpPr>
            <a:spLocks noGrp="1"/>
          </p:cNvSpPr>
          <p:nvPr>
            <p:ph type="sldNum" sz="quarter" idx="10"/>
          </p:nvPr>
        </p:nvSpPr>
        <p:spPr/>
        <p:txBody>
          <a:bodyPr/>
          <a:lstStyle/>
          <a:p>
            <a:fld id="{E0DD7CEF-4C06-412D-813A-E090C7A06111}" type="slidenum">
              <a:rPr lang="en-CA" smtClean="0"/>
              <a:pPr/>
              <a:t>9</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E0DD7CEF-4C06-412D-813A-E090C7A06111}" type="slidenum">
              <a:rPr lang="en-CA" smtClean="0"/>
              <a:pPr/>
              <a:t>14</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Treatment</a:t>
            </a:r>
            <a:r>
              <a:rPr lang="en-CA" baseline="0" dirty="0" smtClean="0"/>
              <a:t> – gamblers anonymous, treatment centres, counsellors most common way they sought help.</a:t>
            </a:r>
          </a:p>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smtClean="0"/>
              <a:t>Qualitative data suggest urban Aboriginals are e</a:t>
            </a:r>
            <a:r>
              <a:rPr lang="en-CA" dirty="0" smtClean="0"/>
              <a:t>ngaging in multiple addictive behaviours to address an underlying social void.  </a:t>
            </a:r>
          </a:p>
          <a:p>
            <a:endParaRPr lang="en-CA" dirty="0"/>
          </a:p>
        </p:txBody>
      </p:sp>
      <p:sp>
        <p:nvSpPr>
          <p:cNvPr id="4" name="Slide Number Placeholder 3"/>
          <p:cNvSpPr>
            <a:spLocks noGrp="1"/>
          </p:cNvSpPr>
          <p:nvPr>
            <p:ph type="sldNum" sz="quarter" idx="10"/>
          </p:nvPr>
        </p:nvSpPr>
        <p:spPr/>
        <p:txBody>
          <a:bodyPr/>
          <a:lstStyle/>
          <a:p>
            <a:fld id="{E0DD7CEF-4C06-412D-813A-E090C7A06111}" type="slidenum">
              <a:rPr lang="en-CA" smtClean="0"/>
              <a:pPr/>
              <a:t>16</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3</a:t>
            </a:r>
            <a:r>
              <a:rPr lang="en-CA" baseline="0" dirty="0" smtClean="0"/>
              <a:t> out of 4 </a:t>
            </a:r>
            <a:r>
              <a:rPr lang="en-CA" dirty="0" smtClean="0"/>
              <a:t>problem</a:t>
            </a:r>
            <a:r>
              <a:rPr lang="en-CA" baseline="0" dirty="0" smtClean="0"/>
              <a:t> gamblers said they gambled to escape</a:t>
            </a:r>
          </a:p>
        </p:txBody>
      </p:sp>
      <p:sp>
        <p:nvSpPr>
          <p:cNvPr id="4" name="Slide Number Placeholder 3"/>
          <p:cNvSpPr>
            <a:spLocks noGrp="1"/>
          </p:cNvSpPr>
          <p:nvPr>
            <p:ph type="sldNum" sz="quarter" idx="10"/>
          </p:nvPr>
        </p:nvSpPr>
        <p:spPr/>
        <p:txBody>
          <a:bodyPr/>
          <a:lstStyle/>
          <a:p>
            <a:fld id="{E0DD7CEF-4C06-412D-813A-E090C7A06111}" type="slidenum">
              <a:rPr lang="en-CA" smtClean="0"/>
              <a:pPr/>
              <a:t>20</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E0DD7CEF-4C06-412D-813A-E090C7A06111}" type="slidenum">
              <a:rPr lang="en-CA" smtClean="0"/>
              <a:pPr/>
              <a:t>21</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r>
              <a:rPr lang="en-CA" smtClean="0">
                <a:ea typeface="ＭＳ Ｐゴシック" pitchFamily="34" charset="-128"/>
              </a:rPr>
              <a:t>-incautious lifestyles – people harm themselves and their children by their bad behaviour – personal characteristics govern behaviour</a:t>
            </a:r>
          </a:p>
        </p:txBody>
      </p:sp>
      <p:sp>
        <p:nvSpPr>
          <p:cNvPr id="21507" name="Slide Number Placeholder 3"/>
          <p:cNvSpPr>
            <a:spLocks noGrp="1"/>
          </p:cNvSpPr>
          <p:nvPr>
            <p:ph type="sldNum" sz="quarter" idx="5"/>
          </p:nvPr>
        </p:nvSpPr>
        <p:spPr bwMode="auto">
          <a:noFill/>
          <a:ln>
            <a:miter lim="800000"/>
            <a:headEnd/>
            <a:tailEnd/>
          </a:ln>
        </p:spPr>
        <p:txBody>
          <a:bodyPr/>
          <a:lstStyle/>
          <a:p>
            <a:fld id="{FD9A9163-DBA0-4AFF-B05B-09673123725E}" type="slidenum">
              <a:rPr lang="en-CA"/>
              <a:pPr/>
              <a:t>30</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Adjusted</a:t>
            </a:r>
            <a:r>
              <a:rPr lang="en-CA" baseline="0" dirty="0" smtClean="0"/>
              <a:t> for age, gender, education, life course poverty, freq visits to FN, Status or non status Aboriginal</a:t>
            </a:r>
            <a:endParaRPr lang="en-CA" dirty="0"/>
          </a:p>
        </p:txBody>
      </p:sp>
      <p:sp>
        <p:nvSpPr>
          <p:cNvPr id="4" name="Slide Number Placeholder 3"/>
          <p:cNvSpPr>
            <a:spLocks noGrp="1"/>
          </p:cNvSpPr>
          <p:nvPr>
            <p:ph type="sldNum" sz="quarter" idx="10"/>
          </p:nvPr>
        </p:nvSpPr>
        <p:spPr/>
        <p:txBody>
          <a:bodyPr/>
          <a:lstStyle/>
          <a:p>
            <a:fld id="{E0DD7CEF-4C06-412D-813A-E090C7A06111}" type="slidenum">
              <a:rPr lang="en-CA" smtClean="0"/>
              <a:pPr/>
              <a:t>31</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683581" y="1295400"/>
            <a:ext cx="7714695"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17676"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CA"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dirty="0"/>
          </a:p>
        </p:txBody>
      </p:sp>
      <p:sp>
        <p:nvSpPr>
          <p:cNvPr id="4" name="Date Placeholder 3"/>
          <p:cNvSpPr>
            <a:spLocks noGrp="1"/>
          </p:cNvSpPr>
          <p:nvPr>
            <p:ph type="dt" sz="half" idx="10"/>
          </p:nvPr>
        </p:nvSpPr>
        <p:spPr>
          <a:xfrm>
            <a:off x="5335480" y="6275668"/>
            <a:ext cx="2427955" cy="365125"/>
          </a:xfrm>
        </p:spPr>
        <p:txBody>
          <a:bodyPr/>
          <a:lstStyle>
            <a:lvl1pPr>
              <a:defRPr sz="2000"/>
            </a:lvl1pPr>
          </a:lstStyle>
          <a:p>
            <a:endParaRPr lang="en-US" dirty="0"/>
          </a:p>
        </p:txBody>
      </p:sp>
      <p:sp>
        <p:nvSpPr>
          <p:cNvPr id="5" name="Footer Placeholder 4"/>
          <p:cNvSpPr>
            <a:spLocks noGrp="1"/>
          </p:cNvSpPr>
          <p:nvPr>
            <p:ph type="ftr" sz="quarter" idx="11"/>
          </p:nvPr>
        </p:nvSpPr>
        <p:spPr>
          <a:xfrm>
            <a:off x="264458" y="6093105"/>
            <a:ext cx="4840941" cy="365125"/>
          </a:xfrm>
        </p:spPr>
        <p:txBody>
          <a:bodyPr/>
          <a:lstStyle>
            <a:lvl1pPr>
              <a:defRPr sz="2000"/>
            </a:lvl1pPr>
          </a:lstStyle>
          <a:p>
            <a:r>
              <a:rPr lang="en-US" dirty="0" smtClean="0"/>
              <a:t>February 16, 2011</a:t>
            </a:r>
          </a:p>
          <a:p>
            <a:endParaRPr lang="en-US" dirty="0"/>
          </a:p>
        </p:txBody>
      </p:sp>
      <p:sp>
        <p:nvSpPr>
          <p:cNvPr id="6" name="Slide Number Placeholder 5"/>
          <p:cNvSpPr>
            <a:spLocks noGrp="1"/>
          </p:cNvSpPr>
          <p:nvPr>
            <p:ph type="sldNum" sz="quarter" idx="12"/>
          </p:nvPr>
        </p:nvSpPr>
        <p:spPr/>
        <p:txBody>
          <a:bodyPr/>
          <a:lstStyle/>
          <a:p>
            <a:fld id="{7F5CE407-6216-4202-80E4-A30DC2F709B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CA" dirty="0" smtClean="0"/>
              <a:t>Click to edit Master title style</a:t>
            </a:r>
            <a:endParaRPr dirty="0"/>
          </a:p>
        </p:txBody>
      </p:sp>
      <p:sp>
        <p:nvSpPr>
          <p:cNvPr id="3" name="Content Placeholder 2"/>
          <p:cNvSpPr>
            <a:spLocks noGrp="1"/>
          </p:cNvSpPr>
          <p:nvPr>
            <p:ph idx="1"/>
          </p:nvPr>
        </p:nvSpPr>
        <p:spPr/>
        <p:txBody>
          <a:bodyPr/>
          <a:lstStyle>
            <a:lvl5pPr>
              <a:defRPr/>
            </a:lvl5p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pPr/>
              <a:t>4/7/2011</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CA"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pPr/>
              <a:t>4/7/2011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pPr/>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CA"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B01F9CA3-105E-4857-9057-6DB6197DA786}" type="datetimeFigureOut">
              <a:rPr lang="en-US" smtClean="0"/>
              <a:pPr/>
              <a:t>4/7/2011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CA"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Date Placeholder 4"/>
          <p:cNvSpPr>
            <a:spLocks noGrp="1"/>
          </p:cNvSpPr>
          <p:nvPr>
            <p:ph type="dt" sz="half" idx="10"/>
          </p:nvPr>
        </p:nvSpPr>
        <p:spPr/>
        <p:txBody>
          <a:bodyPr/>
          <a:lstStyle/>
          <a:p>
            <a:fld id="{B01F9CA3-105E-4857-9057-6DB6197DA786}" type="datetimeFigureOut">
              <a:rPr lang="en-US" smtClean="0"/>
              <a:pPr/>
              <a:t>4/7/2011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CA"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7" name="Date Placeholder 6"/>
          <p:cNvSpPr>
            <a:spLocks noGrp="1"/>
          </p:cNvSpPr>
          <p:nvPr>
            <p:ph type="dt" sz="half" idx="10"/>
          </p:nvPr>
        </p:nvSpPr>
        <p:spPr/>
        <p:txBody>
          <a:bodyPr/>
          <a:lstStyle/>
          <a:p>
            <a:fld id="{B01F9CA3-105E-4857-9057-6DB6197DA786}" type="datetimeFigureOut">
              <a:rPr lang="en-US" smtClean="0"/>
              <a:pPr/>
              <a:t>4/7/2011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5CE407-6216-4202-80E4-A30DC2F709B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Date Placeholder 2"/>
          <p:cNvSpPr>
            <a:spLocks noGrp="1"/>
          </p:cNvSpPr>
          <p:nvPr>
            <p:ph type="dt" sz="half" idx="10"/>
          </p:nvPr>
        </p:nvSpPr>
        <p:spPr/>
        <p:txBody>
          <a:bodyPr/>
          <a:lstStyle/>
          <a:p>
            <a:fld id="{B01F9CA3-105E-4857-9057-6DB6197DA786}" type="datetimeFigureOut">
              <a:rPr lang="en-US" smtClean="0"/>
              <a:pPr/>
              <a:t>4/7/2011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5CE407-6216-4202-80E4-A30DC2F709B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1F9CA3-105E-4857-9057-6DB6197DA786}" type="datetimeFigureOut">
              <a:rPr lang="en-US" smtClean="0"/>
              <a:pPr/>
              <a:t>4/7/2011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5CE407-6216-4202-80E4-A30DC2F709B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CA"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pPr/>
              <a:t>4/7/2011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CA"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pPr/>
              <a:t>4/7/2011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pPr/>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pPr/>
              <a:t>4/7/2011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CA"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pPr/>
              <a:t>4/7/2011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CA"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B01F9CA3-105E-4857-9057-6DB6197DA786}" type="datetimeFigureOut">
              <a:rPr lang="en-US" smtClean="0"/>
              <a:pPr/>
              <a:t>4/7/2011</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7F5CE407-6216-4202-80E4-A30DC2F709B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oleObject" Target="../embeddings/oleObject1.bin"/><Relationship Id="rId7" Type="http://schemas.openxmlformats.org/officeDocument/2006/relationships/image" Target="../media/image10.png"/><Relationship Id="rId2" Type="http://schemas.openxmlformats.org/officeDocument/2006/relationships/slideLayout" Target="../slideLayouts/slideLayout8.xml"/><Relationship Id="rId1" Type="http://schemas.openxmlformats.org/officeDocument/2006/relationships/vmlDrawing" Target="../drawings/vmlDrawing1.v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oleObject" Target="../embeddings/oleObject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07592" y="1417320"/>
            <a:ext cx="6547104" cy="2351088"/>
          </a:xfrm>
        </p:spPr>
        <p:txBody>
          <a:bodyPr/>
          <a:lstStyle/>
          <a:p>
            <a:r>
              <a:rPr lang="en-CA" sz="3600" b="1" dirty="0" smtClean="0"/>
              <a:t>How </a:t>
            </a:r>
            <a:r>
              <a:rPr lang="en-CA" sz="3600" b="1" smtClean="0"/>
              <a:t>is Problem </a:t>
            </a:r>
            <a:r>
              <a:rPr lang="en-CA" sz="3600" b="1" dirty="0" smtClean="0"/>
              <a:t>Gambling Impacting </a:t>
            </a:r>
            <a:r>
              <a:rPr lang="en-CA" sz="3600" b="1" smtClean="0"/>
              <a:t>Urban </a:t>
            </a:r>
            <a:r>
              <a:rPr lang="en-CA" sz="3600" b="1" smtClean="0"/>
              <a:t/>
            </a:r>
            <a:br>
              <a:rPr lang="en-CA" sz="3600" b="1" smtClean="0"/>
            </a:br>
            <a:r>
              <a:rPr lang="en-CA" sz="3600" b="1" smtClean="0"/>
              <a:t>Aboriginal Peoples? </a:t>
            </a:r>
            <a:r>
              <a:rPr lang="en-US" dirty="0"/>
              <a:t/>
            </a:r>
            <a:br>
              <a:rPr lang="en-US" dirty="0"/>
            </a:br>
            <a:endParaRPr lang="en-US" dirty="0"/>
          </a:p>
        </p:txBody>
      </p:sp>
      <p:sp>
        <p:nvSpPr>
          <p:cNvPr id="3" name="Subtitle 2"/>
          <p:cNvSpPr>
            <a:spLocks noGrp="1"/>
          </p:cNvSpPr>
          <p:nvPr>
            <p:ph type="subTitle" idx="1"/>
          </p:nvPr>
        </p:nvSpPr>
        <p:spPr>
          <a:xfrm>
            <a:off x="1021560" y="3429000"/>
            <a:ext cx="7316581" cy="916641"/>
          </a:xfrm>
        </p:spPr>
        <p:txBody>
          <a:bodyPr>
            <a:noAutofit/>
          </a:bodyPr>
          <a:lstStyle/>
          <a:p>
            <a:r>
              <a:rPr lang="en-US" sz="2400" dirty="0" smtClean="0"/>
              <a:t>Cheryl L Currie, PhD (ABD)</a:t>
            </a:r>
          </a:p>
          <a:p>
            <a:r>
              <a:rPr lang="en-US" sz="2400" dirty="0" smtClean="0"/>
              <a:t>School of Public Health, University of Alberta</a:t>
            </a:r>
          </a:p>
        </p:txBody>
      </p:sp>
      <p:sp>
        <p:nvSpPr>
          <p:cNvPr id="5" name="Subtitle 2"/>
          <p:cNvSpPr txBox="1">
            <a:spLocks/>
          </p:cNvSpPr>
          <p:nvPr/>
        </p:nvSpPr>
        <p:spPr>
          <a:xfrm>
            <a:off x="1021560" y="4709160"/>
            <a:ext cx="7316581" cy="916641"/>
          </a:xfrm>
          <a:prstGeom prst="rect">
            <a:avLst/>
          </a:prstGeom>
        </p:spPr>
        <p:txBody>
          <a:bodyPr vert="horz" lIns="91440" tIns="45720" rIns="91440" bIns="45720" rtlCol="0">
            <a:noAutofit/>
          </a:bodyPr>
          <a:lstStyle/>
          <a:p>
            <a:pPr marL="0" marR="0" lvl="0" indent="0" algn="ctr" defTabSz="914400" rtl="0" eaLnBrk="1" fontAlgn="auto" latinLnBrk="0" hangingPunct="1">
              <a:lnSpc>
                <a:spcPct val="100000"/>
              </a:lnSpc>
              <a:spcBef>
                <a:spcPts val="300"/>
              </a:spcBef>
              <a:spcAft>
                <a:spcPts val="0"/>
              </a:spcAft>
              <a:buClr>
                <a:schemeClr val="accent1">
                  <a:lumMod val="60000"/>
                  <a:lumOff val="40000"/>
                </a:schemeClr>
              </a:buClr>
              <a:buSzPct val="110000"/>
              <a:buFont typeface="Wingdings 2" pitchFamily="18" charset="2"/>
              <a:buNone/>
              <a:tabLst/>
              <a:defRPr/>
            </a:pPr>
            <a:r>
              <a:rPr kumimoji="0" lang="en-US" sz="2400" b="0" i="0" u="none" strike="noStrike" kern="1200" cap="none" spc="0" normalizeH="0" baseline="0" noProof="0" dirty="0" smtClean="0">
                <a:ln>
                  <a:noFill/>
                </a:ln>
                <a:solidFill>
                  <a:schemeClr val="tx1">
                    <a:tint val="75000"/>
                  </a:schemeClr>
                </a:solidFill>
                <a:effectLst/>
                <a:uLnTx/>
                <a:uFillTx/>
                <a:latin typeface="+mn-lt"/>
                <a:ea typeface="+mn-ea"/>
                <a:cs typeface="+mn-cs"/>
              </a:rPr>
              <a:t>AGRI Conference</a:t>
            </a:r>
          </a:p>
          <a:p>
            <a:pPr marL="0" marR="0" lvl="0" indent="0" algn="ctr" defTabSz="914400" rtl="0" eaLnBrk="1" fontAlgn="auto" latinLnBrk="0" hangingPunct="1">
              <a:lnSpc>
                <a:spcPct val="100000"/>
              </a:lnSpc>
              <a:spcBef>
                <a:spcPts val="300"/>
              </a:spcBef>
              <a:spcAft>
                <a:spcPts val="0"/>
              </a:spcAft>
              <a:buClr>
                <a:schemeClr val="accent1">
                  <a:lumMod val="60000"/>
                  <a:lumOff val="40000"/>
                </a:schemeClr>
              </a:buClr>
              <a:buSzPct val="110000"/>
              <a:buFont typeface="Wingdings 2" pitchFamily="18" charset="2"/>
              <a:buNone/>
              <a:tabLst/>
              <a:defRPr/>
            </a:pPr>
            <a:r>
              <a:rPr lang="en-US" sz="2400" dirty="0" smtClean="0">
                <a:solidFill>
                  <a:schemeClr val="tx1">
                    <a:tint val="75000"/>
                  </a:schemeClr>
                </a:solidFill>
              </a:rPr>
              <a:t>April 8, 2011</a:t>
            </a:r>
            <a:endParaRPr kumimoji="0" lang="en-US" sz="24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Tree>
    <p:extLst>
      <p:ext uri="{BB962C8B-B14F-4D97-AF65-F5344CB8AC3E}">
        <p14:creationId xmlns="" xmlns:p14="http://schemas.microsoft.com/office/powerpoint/2010/main" val="28742565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CA" b="1" dirty="0" smtClean="0"/>
              <a:t>Urban Aboriginal </a:t>
            </a:r>
            <a:br>
              <a:rPr lang="en-CA" b="1" dirty="0" smtClean="0"/>
            </a:br>
            <a:r>
              <a:rPr lang="en-CA" b="1" dirty="0" smtClean="0"/>
              <a:t>Peoples in Canada</a:t>
            </a:r>
            <a:endParaRPr lang="en-CA" b="1" dirty="0"/>
          </a:p>
        </p:txBody>
      </p:sp>
      <p:sp>
        <p:nvSpPr>
          <p:cNvPr id="6" name="Content Placeholder 5"/>
          <p:cNvSpPr>
            <a:spLocks noGrp="1"/>
          </p:cNvSpPr>
          <p:nvPr>
            <p:ph idx="1"/>
          </p:nvPr>
        </p:nvSpPr>
        <p:spPr>
          <a:xfrm>
            <a:off x="457200" y="1554480"/>
            <a:ext cx="8567928" cy="5583936"/>
          </a:xfrm>
        </p:spPr>
        <p:txBody>
          <a:bodyPr>
            <a:noAutofit/>
          </a:bodyPr>
          <a:lstStyle/>
          <a:p>
            <a:pPr>
              <a:spcBef>
                <a:spcPts val="1200"/>
              </a:spcBef>
              <a:buNone/>
            </a:pPr>
            <a:endParaRPr lang="en-US" sz="2400" dirty="0" smtClean="0"/>
          </a:p>
          <a:p>
            <a:pPr>
              <a:spcBef>
                <a:spcPts val="1200"/>
              </a:spcBef>
            </a:pPr>
            <a:r>
              <a:rPr lang="en-US" b="1" dirty="0" smtClean="0"/>
              <a:t>54% </a:t>
            </a:r>
            <a:r>
              <a:rPr lang="en-US" dirty="0" smtClean="0"/>
              <a:t>of Aboriginal Canadians </a:t>
            </a:r>
            <a:r>
              <a:rPr lang="en-US" sz="2400" dirty="0" smtClean="0"/>
              <a:t>live in cities</a:t>
            </a:r>
          </a:p>
          <a:p>
            <a:pPr>
              <a:spcBef>
                <a:spcPts val="1200"/>
              </a:spcBef>
            </a:pPr>
            <a:r>
              <a:rPr lang="en-US" b="1" dirty="0" smtClean="0"/>
              <a:t>1 </a:t>
            </a:r>
            <a:r>
              <a:rPr lang="en-US" dirty="0" smtClean="0"/>
              <a:t>in</a:t>
            </a:r>
            <a:r>
              <a:rPr lang="en-US" b="1" dirty="0" smtClean="0"/>
              <a:t> 2 </a:t>
            </a:r>
            <a:r>
              <a:rPr lang="en-US" dirty="0" smtClean="0"/>
              <a:t>live below the poverty line in those cities</a:t>
            </a:r>
          </a:p>
          <a:p>
            <a:pPr>
              <a:spcBef>
                <a:spcPts val="1200"/>
              </a:spcBef>
            </a:pPr>
            <a:r>
              <a:rPr lang="en-US" dirty="0" smtClean="0"/>
              <a:t>Young (28% under 15 years), mobile, more women</a:t>
            </a:r>
          </a:p>
          <a:p>
            <a:pPr>
              <a:spcBef>
                <a:spcPts val="1200"/>
              </a:spcBef>
            </a:pPr>
            <a:r>
              <a:rPr lang="en-US" dirty="0" smtClean="0"/>
              <a:t>Education increasing - mostly </a:t>
            </a:r>
            <a:r>
              <a:rPr lang="en-CA" dirty="0" smtClean="0"/>
              <a:t>apprenticeships/trades</a:t>
            </a:r>
          </a:p>
          <a:p>
            <a:pPr>
              <a:spcBef>
                <a:spcPts val="1200"/>
              </a:spcBef>
            </a:pPr>
            <a:r>
              <a:rPr lang="en-US" dirty="0" smtClean="0"/>
              <a:t>Employment increasing</a:t>
            </a:r>
          </a:p>
          <a:p>
            <a:pPr>
              <a:spcBef>
                <a:spcPts val="1200"/>
              </a:spcBef>
              <a:buNone/>
            </a:pPr>
            <a:endParaRPr lang="en-US" dirty="0" smtClean="0"/>
          </a:p>
          <a:p>
            <a:pPr>
              <a:spcBef>
                <a:spcPts val="1200"/>
              </a:spcBef>
            </a:pPr>
            <a:r>
              <a:rPr lang="en-US" dirty="0" smtClean="0"/>
              <a:t>Edmonton - </a:t>
            </a:r>
            <a:r>
              <a:rPr lang="en-US" sz="2400" dirty="0" smtClean="0"/>
              <a:t>2nd largest Aboriginal population (52,100)</a:t>
            </a:r>
          </a:p>
          <a:p>
            <a:pPr>
              <a:spcBef>
                <a:spcPts val="1200"/>
              </a:spcBef>
            </a:pPr>
            <a:r>
              <a:rPr lang="en-US" dirty="0" smtClean="0"/>
              <a:t>Calgary – 26,500 </a:t>
            </a:r>
            <a:endParaRPr lang="en-US" sz="24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243840"/>
            <a:ext cx="8042276" cy="1336956"/>
          </a:xfrm>
        </p:spPr>
        <p:txBody>
          <a:bodyPr/>
          <a:lstStyle/>
          <a:p>
            <a:r>
              <a:rPr lang="en-CA" sz="3600" b="1" dirty="0" smtClean="0"/>
              <a:t>Problem Gambling among </a:t>
            </a:r>
            <a:br>
              <a:rPr lang="en-CA" sz="3600" b="1" dirty="0" smtClean="0"/>
            </a:br>
            <a:r>
              <a:rPr lang="en-CA" sz="3600" b="1" dirty="0" smtClean="0"/>
              <a:t>Urban Aboriginal Canadians</a:t>
            </a:r>
            <a:endParaRPr lang="en-CA" sz="3600" b="1" dirty="0"/>
          </a:p>
        </p:txBody>
      </p:sp>
      <p:sp>
        <p:nvSpPr>
          <p:cNvPr id="3" name="Content Placeholder 2"/>
          <p:cNvSpPr>
            <a:spLocks noGrp="1"/>
          </p:cNvSpPr>
          <p:nvPr>
            <p:ph sz="half" idx="1"/>
          </p:nvPr>
        </p:nvSpPr>
        <p:spPr>
          <a:xfrm>
            <a:off x="549275" y="2130552"/>
            <a:ext cx="3840480" cy="4343400"/>
          </a:xfrm>
        </p:spPr>
        <p:txBody>
          <a:bodyPr>
            <a:normAutofit/>
          </a:bodyPr>
          <a:lstStyle/>
          <a:p>
            <a:pPr marL="457200" indent="-457200">
              <a:spcBef>
                <a:spcPts val="3000"/>
              </a:spcBef>
              <a:buFont typeface="+mj-lt"/>
              <a:buAutoNum type="arabicPeriod"/>
            </a:pPr>
            <a:r>
              <a:rPr lang="en-CA" sz="2400" b="1" dirty="0" smtClean="0">
                <a:solidFill>
                  <a:schemeClr val="accent3">
                    <a:lumMod val="75000"/>
                  </a:schemeClr>
                </a:solidFill>
              </a:rPr>
              <a:t>What</a:t>
            </a:r>
            <a:r>
              <a:rPr lang="en-CA" sz="2400" dirty="0" smtClean="0"/>
              <a:t> is the extent of the problem? </a:t>
            </a:r>
          </a:p>
          <a:p>
            <a:pPr marL="457200" indent="-457200">
              <a:spcBef>
                <a:spcPts val="3000"/>
              </a:spcBef>
              <a:buFont typeface="+mj-lt"/>
              <a:buAutoNum type="arabicPeriod"/>
            </a:pPr>
            <a:r>
              <a:rPr lang="en-CA" sz="2400" b="1" dirty="0" smtClean="0">
                <a:solidFill>
                  <a:schemeClr val="accent3">
                    <a:lumMod val="75000"/>
                  </a:schemeClr>
                </a:solidFill>
              </a:rPr>
              <a:t>How</a:t>
            </a:r>
            <a:r>
              <a:rPr lang="en-CA" sz="2400" dirty="0" smtClean="0"/>
              <a:t> is problem gambling impacting  this population? </a:t>
            </a:r>
          </a:p>
          <a:p>
            <a:pPr marL="457200" indent="-457200">
              <a:spcBef>
                <a:spcPts val="3000"/>
              </a:spcBef>
              <a:buFont typeface="+mj-lt"/>
              <a:buAutoNum type="arabicPeriod"/>
            </a:pPr>
            <a:r>
              <a:rPr lang="en-CA" sz="2400" b="1" dirty="0" smtClean="0">
                <a:solidFill>
                  <a:schemeClr val="accent3">
                    <a:lumMod val="75000"/>
                  </a:schemeClr>
                </a:solidFill>
              </a:rPr>
              <a:t>Why</a:t>
            </a:r>
            <a:r>
              <a:rPr lang="en-CA" sz="2400" dirty="0" smtClean="0"/>
              <a:t> is this population experiencing gambling problems?</a:t>
            </a:r>
          </a:p>
          <a:p>
            <a:endParaRPr lang="en-CA" dirty="0"/>
          </a:p>
        </p:txBody>
      </p:sp>
      <p:sp>
        <p:nvSpPr>
          <p:cNvPr id="6" name="Content Placeholder 5"/>
          <p:cNvSpPr>
            <a:spLocks noGrp="1"/>
          </p:cNvSpPr>
          <p:nvPr>
            <p:ph sz="half" idx="2"/>
          </p:nvPr>
        </p:nvSpPr>
        <p:spPr>
          <a:xfrm>
            <a:off x="4751071" y="2130552"/>
            <a:ext cx="3840480" cy="4343400"/>
          </a:xfrm>
        </p:spPr>
        <p:txBody>
          <a:bodyPr/>
          <a:lstStyle/>
          <a:p>
            <a:endParaRPr lang="en-CA" dirty="0"/>
          </a:p>
        </p:txBody>
      </p:sp>
      <p:pic>
        <p:nvPicPr>
          <p:cNvPr id="5" name="Picture 4" descr="images.jpg"/>
          <p:cNvPicPr>
            <a:picLocks noChangeAspect="1"/>
          </p:cNvPicPr>
          <p:nvPr/>
        </p:nvPicPr>
        <p:blipFill>
          <a:blip r:embed="rId2" cstate="print"/>
          <a:stretch>
            <a:fillRect/>
          </a:stretch>
        </p:blipFill>
        <p:spPr>
          <a:xfrm>
            <a:off x="4869943" y="2258568"/>
            <a:ext cx="3857625" cy="257175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120" y="284480"/>
            <a:ext cx="8615680" cy="1336956"/>
          </a:xfrm>
        </p:spPr>
        <p:txBody>
          <a:bodyPr/>
          <a:lstStyle/>
          <a:p>
            <a:r>
              <a:rPr lang="en-CA" b="1" dirty="0" smtClean="0"/>
              <a:t>Urban Aboriginal Study</a:t>
            </a:r>
            <a:br>
              <a:rPr lang="en-CA" b="1" dirty="0" smtClean="0"/>
            </a:br>
            <a:r>
              <a:rPr lang="en-CA" b="1" dirty="0" smtClean="0"/>
              <a:t>Edmonton 2010</a:t>
            </a:r>
            <a:endParaRPr lang="en-CA" b="1" dirty="0"/>
          </a:p>
        </p:txBody>
      </p:sp>
      <p:sp>
        <p:nvSpPr>
          <p:cNvPr id="3" name="Content Placeholder 2"/>
          <p:cNvSpPr>
            <a:spLocks noGrp="1"/>
          </p:cNvSpPr>
          <p:nvPr>
            <p:ph idx="1"/>
          </p:nvPr>
        </p:nvSpPr>
        <p:spPr>
          <a:xfrm>
            <a:off x="549275" y="1621436"/>
            <a:ext cx="8107045" cy="4872047"/>
          </a:xfrm>
        </p:spPr>
        <p:txBody>
          <a:bodyPr>
            <a:normAutofit/>
          </a:bodyPr>
          <a:lstStyle/>
          <a:p>
            <a:r>
              <a:rPr lang="en-CA" b="1" dirty="0" smtClean="0">
                <a:solidFill>
                  <a:schemeClr val="accent3">
                    <a:lumMod val="50000"/>
                  </a:schemeClr>
                </a:solidFill>
              </a:rPr>
              <a:t>In-person surveys </a:t>
            </a:r>
            <a:r>
              <a:rPr lang="en-CA" dirty="0" smtClean="0"/>
              <a:t>with Aboriginal (75%) and Métis (25%) peoples in Edmonton</a:t>
            </a:r>
          </a:p>
          <a:p>
            <a:r>
              <a:rPr lang="en-CA" b="1" dirty="0" smtClean="0">
                <a:solidFill>
                  <a:schemeClr val="accent3">
                    <a:lumMod val="50000"/>
                  </a:schemeClr>
                </a:solidFill>
              </a:rPr>
              <a:t>381 adults </a:t>
            </a:r>
            <a:r>
              <a:rPr lang="en-CA" dirty="0" smtClean="0"/>
              <a:t>from general population – volunteer sample</a:t>
            </a:r>
          </a:p>
          <a:p>
            <a:r>
              <a:rPr lang="en-CA" dirty="0" smtClean="0"/>
              <a:t>Recruitment: Ads in Aboriginal newspapers, posters, e-newsletter ads – examples:</a:t>
            </a:r>
          </a:p>
          <a:p>
            <a:pPr lvl="1"/>
            <a:r>
              <a:rPr lang="en-CA" sz="2400" dirty="0" smtClean="0"/>
              <a:t>Native Friendship Centre, Indian Affairs at Canada Place, public libraries, public malls, Bissell Centre, training institutions (Norquest College)</a:t>
            </a:r>
          </a:p>
          <a:p>
            <a:pPr lvl="1"/>
            <a:r>
              <a:rPr lang="en-CA" sz="2400" dirty="0" smtClean="0"/>
              <a:t>No ads at gaming                                                establishments or                                                        treatment centres</a:t>
            </a:r>
          </a:p>
          <a:p>
            <a:endParaRPr lang="en-CA" dirty="0"/>
          </a:p>
        </p:txBody>
      </p:sp>
      <p:pic>
        <p:nvPicPr>
          <p:cNvPr id="4" name="Picture 68" descr="AGRIlogo"/>
          <p:cNvPicPr>
            <a:picLocks noChangeAspect="1" noChangeArrowheads="1"/>
          </p:cNvPicPr>
          <p:nvPr/>
        </p:nvPicPr>
        <p:blipFill>
          <a:blip r:embed="rId2" cstate="print"/>
          <a:srcRect/>
          <a:stretch>
            <a:fillRect/>
          </a:stretch>
        </p:blipFill>
        <p:spPr bwMode="auto">
          <a:xfrm>
            <a:off x="4996815" y="5400965"/>
            <a:ext cx="3171825" cy="109251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pic>
        <p:nvPicPr>
          <p:cNvPr id="24578" name="Picture 2"/>
          <p:cNvPicPr>
            <a:picLocks noChangeAspect="1" noChangeArrowheads="1"/>
          </p:cNvPicPr>
          <p:nvPr/>
        </p:nvPicPr>
        <p:blipFill>
          <a:blip r:embed="rId3" cstate="print"/>
          <a:srcRect/>
          <a:stretch>
            <a:fillRect/>
          </a:stretch>
        </p:blipFill>
        <p:spPr bwMode="auto">
          <a:xfrm>
            <a:off x="-2635046" y="-1641986"/>
            <a:ext cx="12192000" cy="9753600"/>
          </a:xfrm>
          <a:prstGeom prst="rect">
            <a:avLst/>
          </a:prstGeom>
          <a:noFill/>
          <a:ln w="9525">
            <a:noFill/>
            <a:miter lim="800000"/>
            <a:headEnd/>
            <a:tailEnd/>
          </a:ln>
        </p:spPr>
      </p:pic>
      <p:sp>
        <p:nvSpPr>
          <p:cNvPr id="5" name="TextBox 4"/>
          <p:cNvSpPr txBox="1"/>
          <p:nvPr/>
        </p:nvSpPr>
        <p:spPr>
          <a:xfrm>
            <a:off x="5775119" y="3942735"/>
            <a:ext cx="1779639" cy="3539430"/>
          </a:xfrm>
          <a:prstGeom prst="rect">
            <a:avLst/>
          </a:prstGeom>
          <a:noFill/>
        </p:spPr>
        <p:txBody>
          <a:bodyPr wrap="square" rtlCol="0">
            <a:spAutoFit/>
          </a:bodyPr>
          <a:lstStyle/>
          <a:p>
            <a:pPr>
              <a:spcAft>
                <a:spcPts val="1200"/>
              </a:spcAft>
            </a:pPr>
            <a:r>
              <a:rPr lang="en-CA" sz="2300" dirty="0" smtClean="0">
                <a:solidFill>
                  <a:schemeClr val="accent2">
                    <a:lumMod val="75000"/>
                  </a:schemeClr>
                </a:solidFill>
              </a:rPr>
              <a:t>Edmonton inner city: </a:t>
            </a:r>
            <a:r>
              <a:rPr lang="en-CA" sz="2300" b="1" dirty="0" smtClean="0">
                <a:solidFill>
                  <a:srgbClr val="0070C0"/>
                </a:solidFill>
              </a:rPr>
              <a:t>60% </a:t>
            </a:r>
            <a:r>
              <a:rPr lang="en-CA" sz="2300" dirty="0" smtClean="0">
                <a:solidFill>
                  <a:schemeClr val="accent2">
                    <a:lumMod val="75000"/>
                  </a:schemeClr>
                </a:solidFill>
              </a:rPr>
              <a:t>of Aboriginals  live here</a:t>
            </a:r>
          </a:p>
          <a:p>
            <a:pPr>
              <a:spcBef>
                <a:spcPts val="600"/>
              </a:spcBef>
            </a:pPr>
            <a:r>
              <a:rPr lang="en-CA" sz="2300" dirty="0" smtClean="0">
                <a:solidFill>
                  <a:schemeClr val="accent2">
                    <a:lumMod val="75000"/>
                  </a:schemeClr>
                </a:solidFill>
              </a:rPr>
              <a:t>Our sample was </a:t>
            </a:r>
            <a:r>
              <a:rPr lang="en-CA" sz="2300" b="1" dirty="0" smtClean="0">
                <a:solidFill>
                  <a:srgbClr val="0070C0"/>
                </a:solidFill>
              </a:rPr>
              <a:t>63%</a:t>
            </a:r>
            <a:endParaRPr lang="en-CA" sz="2300" dirty="0" smtClean="0">
              <a:solidFill>
                <a:srgbClr val="0070C0"/>
              </a:solidFill>
            </a:endParaRPr>
          </a:p>
          <a:p>
            <a:endParaRPr lang="en-CA" sz="2400" dirty="0" smtClean="0"/>
          </a:p>
          <a:p>
            <a:endParaRPr lang="en-CA"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Present sample </a:t>
            </a:r>
            <a:r>
              <a:rPr lang="en-CA" dirty="0" err="1" smtClean="0"/>
              <a:t>vs</a:t>
            </a:r>
            <a:r>
              <a:rPr lang="en-CA" dirty="0" smtClean="0"/>
              <a:t> Canadian urban Aboriginal population</a:t>
            </a:r>
            <a:endParaRPr lang="en-CA" dirty="0"/>
          </a:p>
        </p:txBody>
      </p:sp>
      <p:graphicFrame>
        <p:nvGraphicFramePr>
          <p:cNvPr id="5" name="Content Placeholder 4"/>
          <p:cNvGraphicFramePr>
            <a:graphicFrameLocks noGrp="1"/>
          </p:cNvGraphicFramePr>
          <p:nvPr>
            <p:ph idx="1"/>
          </p:nvPr>
        </p:nvGraphicFramePr>
        <p:xfrm>
          <a:off x="549275" y="1600197"/>
          <a:ext cx="8042277" cy="4728413"/>
        </p:xfrm>
        <a:graphic>
          <a:graphicData uri="http://schemas.openxmlformats.org/drawingml/2006/table">
            <a:tbl>
              <a:tblPr firstRow="1" bandRow="1">
                <a:tableStyleId>{5C22544A-7EE6-4342-B048-85BDC9FD1C3A}</a:tableStyleId>
              </a:tblPr>
              <a:tblGrid>
                <a:gridCol w="3027045"/>
                <a:gridCol w="2032000"/>
                <a:gridCol w="2983232"/>
              </a:tblGrid>
              <a:tr h="1056347">
                <a:tc>
                  <a:txBody>
                    <a:bodyPr/>
                    <a:lstStyle/>
                    <a:p>
                      <a:endParaRPr lang="en-CA" sz="2400" dirty="0"/>
                    </a:p>
                  </a:txBody>
                  <a:tcPr/>
                </a:tc>
                <a:tc>
                  <a:txBody>
                    <a:bodyPr/>
                    <a:lstStyle/>
                    <a:p>
                      <a:pPr algn="ctr"/>
                      <a:r>
                        <a:rPr lang="en-CA" sz="2400" dirty="0" smtClean="0"/>
                        <a:t>Present sample</a:t>
                      </a:r>
                      <a:endParaRPr lang="en-CA" sz="2400" dirty="0"/>
                    </a:p>
                  </a:txBody>
                  <a:tcPr/>
                </a:tc>
                <a:tc>
                  <a:txBody>
                    <a:bodyPr/>
                    <a:lstStyle/>
                    <a:p>
                      <a:pPr algn="ctr"/>
                      <a:r>
                        <a:rPr lang="en-CA" sz="2400" dirty="0" smtClean="0"/>
                        <a:t>Urban Aboriginal</a:t>
                      </a:r>
                      <a:r>
                        <a:rPr lang="en-CA" sz="2400" baseline="0" dirty="0" smtClean="0"/>
                        <a:t> popul</a:t>
                      </a:r>
                      <a:r>
                        <a:rPr lang="en-CA" sz="2400" dirty="0" smtClean="0"/>
                        <a:t> (Canada)</a:t>
                      </a:r>
                      <a:endParaRPr lang="en-CA" sz="2400" dirty="0"/>
                    </a:p>
                  </a:txBody>
                  <a:tcPr/>
                </a:tc>
              </a:tr>
              <a:tr h="612011">
                <a:tc>
                  <a:txBody>
                    <a:bodyPr/>
                    <a:lstStyle/>
                    <a:p>
                      <a:r>
                        <a:rPr lang="en-CA" sz="2400" b="0" dirty="0" smtClean="0"/>
                        <a:t>Female %</a:t>
                      </a:r>
                      <a:endParaRPr lang="en-CA" sz="2400" b="0" dirty="0"/>
                    </a:p>
                  </a:txBody>
                  <a:tcPr/>
                </a:tc>
                <a:tc>
                  <a:txBody>
                    <a:bodyPr/>
                    <a:lstStyle/>
                    <a:p>
                      <a:pPr algn="ctr"/>
                      <a:r>
                        <a:rPr lang="en-CA" sz="2400" dirty="0" smtClean="0"/>
                        <a:t>59%</a:t>
                      </a:r>
                      <a:endParaRPr lang="en-CA" sz="2400" dirty="0"/>
                    </a:p>
                  </a:txBody>
                  <a:tcPr/>
                </a:tc>
                <a:tc>
                  <a:txBody>
                    <a:bodyPr/>
                    <a:lstStyle/>
                    <a:p>
                      <a:pPr algn="ctr"/>
                      <a:r>
                        <a:rPr lang="en-CA" sz="2400" dirty="0" smtClean="0"/>
                        <a:t>56%</a:t>
                      </a:r>
                      <a:endParaRPr lang="en-CA" sz="2400" dirty="0"/>
                    </a:p>
                  </a:txBody>
                  <a:tcPr/>
                </a:tc>
              </a:tr>
              <a:tr h="612011">
                <a:tc>
                  <a:txBody>
                    <a:bodyPr/>
                    <a:lstStyle/>
                    <a:p>
                      <a:r>
                        <a:rPr lang="en-CA" sz="2400" b="0" dirty="0" smtClean="0"/>
                        <a:t>Age 25-44 yrs</a:t>
                      </a:r>
                      <a:endParaRPr lang="en-CA" sz="2400" b="0" dirty="0"/>
                    </a:p>
                  </a:txBody>
                  <a:tcPr/>
                </a:tc>
                <a:tc>
                  <a:txBody>
                    <a:bodyPr/>
                    <a:lstStyle/>
                    <a:p>
                      <a:pPr algn="ctr"/>
                      <a:r>
                        <a:rPr lang="en-CA" sz="2400" dirty="0" smtClean="0">
                          <a:solidFill>
                            <a:schemeClr val="tx1"/>
                          </a:solidFill>
                        </a:rPr>
                        <a:t> 53%</a:t>
                      </a:r>
                      <a:endParaRPr lang="en-CA" sz="2400" dirty="0">
                        <a:solidFill>
                          <a:schemeClr val="tx1"/>
                        </a:solidFill>
                      </a:endParaRPr>
                    </a:p>
                  </a:txBody>
                  <a:tcPr/>
                </a:tc>
                <a:tc>
                  <a:txBody>
                    <a:bodyPr/>
                    <a:lstStyle/>
                    <a:p>
                      <a:pPr algn="ctr"/>
                      <a:r>
                        <a:rPr lang="en-CA" sz="2400" dirty="0" smtClean="0"/>
                        <a:t>49%</a:t>
                      </a:r>
                      <a:endParaRPr lang="en-CA" sz="2400" dirty="0"/>
                    </a:p>
                  </a:txBody>
                  <a:tcPr/>
                </a:tc>
              </a:tr>
              <a:tr h="612011">
                <a:tc>
                  <a:txBody>
                    <a:bodyPr/>
                    <a:lstStyle/>
                    <a:p>
                      <a:r>
                        <a:rPr lang="en-CA" sz="2400" b="0" dirty="0" smtClean="0"/>
                        <a:t>Married/common law</a:t>
                      </a:r>
                      <a:endParaRPr lang="en-CA" sz="2400" b="0" dirty="0"/>
                    </a:p>
                  </a:txBody>
                  <a:tcPr/>
                </a:tc>
                <a:tc>
                  <a:txBody>
                    <a:bodyPr/>
                    <a:lstStyle/>
                    <a:p>
                      <a:pPr algn="ctr"/>
                      <a:r>
                        <a:rPr lang="en-CA" sz="2400" dirty="0" smtClean="0">
                          <a:solidFill>
                            <a:schemeClr val="tx1"/>
                          </a:solidFill>
                        </a:rPr>
                        <a:t> 40%</a:t>
                      </a:r>
                      <a:endParaRPr lang="en-CA" sz="2400" dirty="0">
                        <a:solidFill>
                          <a:schemeClr val="tx1"/>
                        </a:solidFill>
                      </a:endParaRPr>
                    </a:p>
                  </a:txBody>
                  <a:tcPr/>
                </a:tc>
                <a:tc>
                  <a:txBody>
                    <a:bodyPr/>
                    <a:lstStyle/>
                    <a:p>
                      <a:pPr algn="ctr"/>
                      <a:r>
                        <a:rPr lang="en-CA" sz="2400" dirty="0" smtClean="0"/>
                        <a:t>51%</a:t>
                      </a:r>
                      <a:endParaRPr lang="en-CA" sz="2400" dirty="0"/>
                    </a:p>
                  </a:txBody>
                  <a:tcPr/>
                </a:tc>
              </a:tr>
              <a:tr h="612011">
                <a:tc>
                  <a:txBody>
                    <a:bodyPr/>
                    <a:lstStyle/>
                    <a:p>
                      <a:r>
                        <a:rPr lang="en-CA" sz="2400" b="1" dirty="0" smtClean="0">
                          <a:latin typeface="Times New Roman"/>
                          <a:cs typeface="Times New Roman"/>
                        </a:rPr>
                        <a:t>≥ </a:t>
                      </a:r>
                      <a:r>
                        <a:rPr lang="en-CA" sz="2400" b="0" dirty="0" smtClean="0"/>
                        <a:t>High school</a:t>
                      </a:r>
                      <a:endParaRPr lang="en-CA" sz="2400" b="0" dirty="0"/>
                    </a:p>
                  </a:txBody>
                  <a:tcPr/>
                </a:tc>
                <a:tc>
                  <a:txBody>
                    <a:bodyPr/>
                    <a:lstStyle/>
                    <a:p>
                      <a:pPr algn="ctr"/>
                      <a:r>
                        <a:rPr lang="en-CA" sz="2400" dirty="0" smtClean="0"/>
                        <a:t>55%</a:t>
                      </a:r>
                      <a:endParaRPr lang="en-CA" sz="2400" dirty="0"/>
                    </a:p>
                  </a:txBody>
                  <a:tcPr/>
                </a:tc>
                <a:tc>
                  <a:txBody>
                    <a:bodyPr/>
                    <a:lstStyle/>
                    <a:p>
                      <a:pPr algn="ctr"/>
                      <a:r>
                        <a:rPr lang="en-CA" sz="2400" b="0" dirty="0" smtClean="0"/>
                        <a:t>59%</a:t>
                      </a:r>
                      <a:endParaRPr lang="en-CA" sz="2400" b="0" dirty="0"/>
                    </a:p>
                  </a:txBody>
                  <a:tcPr/>
                </a:tc>
              </a:tr>
              <a:tr h="612011">
                <a:tc>
                  <a:txBody>
                    <a:bodyPr/>
                    <a:lstStyle/>
                    <a:p>
                      <a:r>
                        <a:rPr lang="en-CA" sz="2400" b="0" dirty="0" smtClean="0"/>
                        <a:t>University/college</a:t>
                      </a:r>
                      <a:endParaRPr lang="en-CA" sz="2400" b="0" dirty="0"/>
                    </a:p>
                  </a:txBody>
                  <a:tcPr/>
                </a:tc>
                <a:tc>
                  <a:txBody>
                    <a:bodyPr/>
                    <a:lstStyle/>
                    <a:p>
                      <a:pPr algn="ctr"/>
                      <a:r>
                        <a:rPr lang="en-CA" sz="2400" dirty="0" smtClean="0"/>
                        <a:t>20%</a:t>
                      </a:r>
                      <a:endParaRPr lang="en-CA" sz="2400" dirty="0"/>
                    </a:p>
                  </a:txBody>
                  <a:tcPr/>
                </a:tc>
                <a:tc>
                  <a:txBody>
                    <a:bodyPr/>
                    <a:lstStyle/>
                    <a:p>
                      <a:pPr algn="ctr"/>
                      <a:r>
                        <a:rPr lang="en-CA" sz="2400" dirty="0" smtClean="0"/>
                        <a:t>20%</a:t>
                      </a:r>
                      <a:endParaRPr lang="en-CA" sz="2400" dirty="0"/>
                    </a:p>
                  </a:txBody>
                  <a:tcPr/>
                </a:tc>
              </a:tr>
              <a:tr h="612011">
                <a:tc>
                  <a:txBody>
                    <a:bodyPr/>
                    <a:lstStyle/>
                    <a:p>
                      <a:r>
                        <a:rPr lang="en-CA" sz="2400" b="0" dirty="0" smtClean="0"/>
                        <a:t>Income &lt;$20 000</a:t>
                      </a:r>
                      <a:endParaRPr lang="en-CA" sz="2400" b="0" dirty="0"/>
                    </a:p>
                  </a:txBody>
                  <a:tcPr/>
                </a:tc>
                <a:tc>
                  <a:txBody>
                    <a:bodyPr/>
                    <a:lstStyle/>
                    <a:p>
                      <a:pPr algn="ctr"/>
                      <a:r>
                        <a:rPr lang="en-CA" sz="2400" dirty="0" smtClean="0"/>
                        <a:t>46%</a:t>
                      </a:r>
                      <a:endParaRPr lang="en-CA" sz="2400" dirty="0"/>
                    </a:p>
                  </a:txBody>
                  <a:tcPr/>
                </a:tc>
                <a:tc>
                  <a:txBody>
                    <a:bodyPr/>
                    <a:lstStyle/>
                    <a:p>
                      <a:pPr algn="ctr"/>
                      <a:r>
                        <a:rPr lang="en-CA" sz="2400" dirty="0" smtClean="0"/>
                        <a:t>47%</a:t>
                      </a:r>
                      <a:endParaRPr lang="en-CA" sz="2400" dirty="0"/>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sz="4400" b="1" dirty="0" smtClean="0">
                <a:solidFill>
                  <a:schemeClr val="accent3">
                    <a:lumMod val="75000"/>
                  </a:schemeClr>
                </a:solidFill>
              </a:rPr>
              <a:t>What</a:t>
            </a:r>
            <a:r>
              <a:rPr lang="en-CA" sz="4400" dirty="0" smtClean="0"/>
              <a:t> is the extent of the problem?</a:t>
            </a:r>
            <a:endParaRPr lang="en-CA" sz="4400" dirty="0"/>
          </a:p>
        </p:txBody>
      </p:sp>
      <p:sp>
        <p:nvSpPr>
          <p:cNvPr id="6" name="Text Placeholder 5"/>
          <p:cNvSpPr>
            <a:spLocks noGrp="1"/>
          </p:cNvSpPr>
          <p:nvPr>
            <p:ph type="body" idx="1"/>
          </p:nvPr>
        </p:nvSpPr>
        <p:spPr/>
        <p:txBody>
          <a:bodyPr/>
          <a:lstStyle/>
          <a:p>
            <a:endParaRPr lang="en-C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4" y="555632"/>
            <a:ext cx="8308975" cy="1044568"/>
          </a:xfrm>
        </p:spPr>
        <p:txBody>
          <a:bodyPr/>
          <a:lstStyle/>
          <a:p>
            <a:r>
              <a:rPr lang="en-CA" b="1" dirty="0" smtClean="0"/>
              <a:t>Edmonton Aboriginal Study </a:t>
            </a:r>
            <a:br>
              <a:rPr lang="en-CA" b="1" dirty="0" smtClean="0"/>
            </a:br>
            <a:r>
              <a:rPr lang="en-CA" dirty="0" smtClean="0"/>
              <a:t>Gambling Categories (N = 361)</a:t>
            </a:r>
            <a:endParaRPr lang="en-CA" dirty="0"/>
          </a:p>
        </p:txBody>
      </p:sp>
      <p:graphicFrame>
        <p:nvGraphicFramePr>
          <p:cNvPr id="4" name="Content Placeholder 3"/>
          <p:cNvGraphicFramePr>
            <a:graphicFrameLocks noGrp="1"/>
          </p:cNvGraphicFramePr>
          <p:nvPr>
            <p:ph idx="1"/>
          </p:nvPr>
        </p:nvGraphicFramePr>
        <p:xfrm>
          <a:off x="0" y="1600200"/>
          <a:ext cx="8858249" cy="43434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4933950" y="5343435"/>
            <a:ext cx="4686300" cy="1200329"/>
          </a:xfrm>
          <a:prstGeom prst="rect">
            <a:avLst/>
          </a:prstGeom>
          <a:noFill/>
        </p:spPr>
        <p:txBody>
          <a:bodyPr wrap="square" rtlCol="0">
            <a:spAutoFit/>
          </a:bodyPr>
          <a:lstStyle/>
          <a:p>
            <a:r>
              <a:rPr lang="en-CA" sz="2400" b="1" dirty="0" smtClean="0"/>
              <a:t>1 in 3 </a:t>
            </a:r>
            <a:r>
              <a:rPr lang="en-CA" sz="2400" dirty="0" smtClean="0"/>
              <a:t>urban Aboriginal </a:t>
            </a:r>
          </a:p>
          <a:p>
            <a:r>
              <a:rPr lang="en-CA" sz="2400" dirty="0" smtClean="0"/>
              <a:t>peoples in Edmonton </a:t>
            </a:r>
          </a:p>
          <a:p>
            <a:r>
              <a:rPr lang="en-CA" sz="2400" dirty="0" smtClean="0"/>
              <a:t>were problem gamblers  </a:t>
            </a:r>
            <a:endParaRPr lang="en-C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4" y="310896"/>
            <a:ext cx="8308975" cy="1044568"/>
          </a:xfrm>
        </p:spPr>
        <p:txBody>
          <a:bodyPr/>
          <a:lstStyle/>
          <a:p>
            <a:r>
              <a:rPr lang="en-CA" b="1" dirty="0" smtClean="0"/>
              <a:t>Pilot Study 2008</a:t>
            </a:r>
            <a:r>
              <a:rPr lang="en-CA" dirty="0" smtClean="0"/>
              <a:t/>
            </a:r>
            <a:br>
              <a:rPr lang="en-CA" dirty="0" smtClean="0"/>
            </a:br>
            <a:r>
              <a:rPr lang="en-CA" dirty="0" smtClean="0"/>
              <a:t>Aboriginal university students (N = 60)</a:t>
            </a:r>
            <a:endParaRPr lang="en-CA" dirty="0"/>
          </a:p>
        </p:txBody>
      </p:sp>
      <p:graphicFrame>
        <p:nvGraphicFramePr>
          <p:cNvPr id="4" name="Content Placeholder 3"/>
          <p:cNvGraphicFramePr>
            <a:graphicFrameLocks noGrp="1"/>
          </p:cNvGraphicFramePr>
          <p:nvPr>
            <p:ph idx="1"/>
          </p:nvPr>
        </p:nvGraphicFramePr>
        <p:xfrm>
          <a:off x="0" y="1600200"/>
          <a:ext cx="8858249" cy="43434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4933950" y="5343435"/>
            <a:ext cx="4686300" cy="1200329"/>
          </a:xfrm>
          <a:prstGeom prst="rect">
            <a:avLst/>
          </a:prstGeom>
          <a:noFill/>
        </p:spPr>
        <p:txBody>
          <a:bodyPr wrap="square" rtlCol="0">
            <a:spAutoFit/>
          </a:bodyPr>
          <a:lstStyle/>
          <a:p>
            <a:r>
              <a:rPr lang="en-CA" sz="2400" b="1" dirty="0" smtClean="0"/>
              <a:t>1 in 4 </a:t>
            </a:r>
            <a:r>
              <a:rPr lang="en-CA" sz="2400" dirty="0" smtClean="0"/>
              <a:t>Aboriginal university students were problem </a:t>
            </a:r>
          </a:p>
          <a:p>
            <a:r>
              <a:rPr lang="en-CA" sz="2400" dirty="0" smtClean="0"/>
              <a:t>gamblers  </a:t>
            </a:r>
            <a:endParaRPr lang="en-CA"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49274" y="265471"/>
            <a:ext cx="8042276" cy="1336956"/>
          </a:xfrm>
        </p:spPr>
        <p:txBody>
          <a:bodyPr/>
          <a:lstStyle/>
          <a:p>
            <a:r>
              <a:rPr lang="en-CA" sz="3600" b="1" dirty="0" smtClean="0"/>
              <a:t>PSGI Categories </a:t>
            </a:r>
            <a:br>
              <a:rPr lang="en-CA" sz="3600" b="1" dirty="0" smtClean="0"/>
            </a:br>
            <a:r>
              <a:rPr lang="en-CA" sz="3600" b="1" dirty="0" smtClean="0"/>
              <a:t>Gender Differences</a:t>
            </a:r>
            <a:endParaRPr lang="en-CA" sz="3600" b="1" dirty="0"/>
          </a:p>
        </p:txBody>
      </p:sp>
      <p:sp>
        <p:nvSpPr>
          <p:cNvPr id="5" name="Text Placeholder 4"/>
          <p:cNvSpPr>
            <a:spLocks noGrp="1"/>
          </p:cNvSpPr>
          <p:nvPr>
            <p:ph type="body" idx="1"/>
          </p:nvPr>
        </p:nvSpPr>
        <p:spPr>
          <a:xfrm>
            <a:off x="549275" y="1828667"/>
            <a:ext cx="3840480" cy="750887"/>
          </a:xfrm>
        </p:spPr>
        <p:txBody>
          <a:bodyPr/>
          <a:lstStyle/>
          <a:p>
            <a:r>
              <a:rPr lang="en-CA" sz="2800" b="1" dirty="0" smtClean="0">
                <a:solidFill>
                  <a:schemeClr val="tx2">
                    <a:lumMod val="75000"/>
                    <a:lumOff val="25000"/>
                  </a:schemeClr>
                </a:solidFill>
              </a:rPr>
              <a:t>Males (36% PG)</a:t>
            </a:r>
            <a:endParaRPr lang="en-CA" sz="2800" b="1" dirty="0">
              <a:solidFill>
                <a:schemeClr val="tx2">
                  <a:lumMod val="75000"/>
                  <a:lumOff val="25000"/>
                </a:schemeClr>
              </a:solidFill>
            </a:endParaRPr>
          </a:p>
        </p:txBody>
      </p:sp>
      <p:graphicFrame>
        <p:nvGraphicFramePr>
          <p:cNvPr id="7" name="Content Placeholder 3"/>
          <p:cNvGraphicFramePr>
            <a:graphicFrameLocks noGrp="1"/>
          </p:cNvGraphicFramePr>
          <p:nvPr>
            <p:ph sz="half" idx="2"/>
          </p:nvPr>
        </p:nvGraphicFramePr>
        <p:xfrm>
          <a:off x="549275" y="2347913"/>
          <a:ext cx="3840163" cy="35956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 Placeholder 7"/>
          <p:cNvSpPr>
            <a:spLocks noGrp="1"/>
          </p:cNvSpPr>
          <p:nvPr>
            <p:ph type="body" sz="quarter" idx="3"/>
          </p:nvPr>
        </p:nvSpPr>
        <p:spPr>
          <a:xfrm>
            <a:off x="4751070" y="1828667"/>
            <a:ext cx="3840480" cy="750887"/>
          </a:xfrm>
        </p:spPr>
        <p:txBody>
          <a:bodyPr/>
          <a:lstStyle/>
          <a:p>
            <a:r>
              <a:rPr lang="en-CA" sz="2800" b="1" dirty="0" smtClean="0">
                <a:solidFill>
                  <a:schemeClr val="accent3">
                    <a:lumMod val="50000"/>
                  </a:schemeClr>
                </a:solidFill>
              </a:rPr>
              <a:t>Females (31% PG)</a:t>
            </a:r>
            <a:endParaRPr lang="en-CA" sz="2800" b="1" dirty="0">
              <a:solidFill>
                <a:schemeClr val="accent3">
                  <a:lumMod val="50000"/>
                </a:schemeClr>
              </a:solidFill>
            </a:endParaRPr>
          </a:p>
        </p:txBody>
      </p:sp>
      <p:graphicFrame>
        <p:nvGraphicFramePr>
          <p:cNvPr id="10" name="Content Placeholder 3"/>
          <p:cNvGraphicFramePr>
            <a:graphicFrameLocks noGrp="1"/>
          </p:cNvGraphicFramePr>
          <p:nvPr>
            <p:ph sz="quarter" idx="4"/>
          </p:nvPr>
        </p:nvGraphicFramePr>
        <p:xfrm>
          <a:off x="4751388" y="2347913"/>
          <a:ext cx="3840162" cy="359568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49274" y="265471"/>
            <a:ext cx="8042276" cy="1336956"/>
          </a:xfrm>
        </p:spPr>
        <p:txBody>
          <a:bodyPr/>
          <a:lstStyle/>
          <a:p>
            <a:r>
              <a:rPr lang="en-CA" sz="3600" b="1" dirty="0" smtClean="0"/>
              <a:t>PSGI Categories </a:t>
            </a:r>
            <a:br>
              <a:rPr lang="en-CA" sz="3600" b="1" dirty="0" smtClean="0"/>
            </a:br>
            <a:r>
              <a:rPr lang="en-CA" sz="3600" b="1" dirty="0" smtClean="0"/>
              <a:t>Group Differences</a:t>
            </a:r>
            <a:endParaRPr lang="en-CA" sz="3600" b="1" dirty="0"/>
          </a:p>
        </p:txBody>
      </p:sp>
      <p:sp>
        <p:nvSpPr>
          <p:cNvPr id="5" name="Text Placeholder 4"/>
          <p:cNvSpPr>
            <a:spLocks noGrp="1"/>
          </p:cNvSpPr>
          <p:nvPr>
            <p:ph type="body" idx="1"/>
          </p:nvPr>
        </p:nvSpPr>
        <p:spPr>
          <a:xfrm>
            <a:off x="549274" y="2480469"/>
            <a:ext cx="4201796" cy="750887"/>
          </a:xfrm>
        </p:spPr>
        <p:txBody>
          <a:bodyPr/>
          <a:lstStyle/>
          <a:p>
            <a:r>
              <a:rPr lang="en-CA" sz="2600" b="1" dirty="0" smtClean="0">
                <a:solidFill>
                  <a:schemeClr val="tx2">
                    <a:lumMod val="75000"/>
                    <a:lumOff val="25000"/>
                  </a:schemeClr>
                </a:solidFill>
              </a:rPr>
              <a:t>First Nations (PG = 34%)</a:t>
            </a:r>
          </a:p>
          <a:p>
            <a:r>
              <a:rPr lang="en-CA" sz="2600" b="1" dirty="0" smtClean="0">
                <a:solidFill>
                  <a:schemeClr val="tx2">
                    <a:lumMod val="75000"/>
                    <a:lumOff val="25000"/>
                  </a:schemeClr>
                </a:solidFill>
              </a:rPr>
              <a:t>N = 270</a:t>
            </a:r>
            <a:endParaRPr lang="en-CA" sz="2600" b="1" dirty="0">
              <a:solidFill>
                <a:schemeClr val="tx2">
                  <a:lumMod val="75000"/>
                  <a:lumOff val="25000"/>
                </a:schemeClr>
              </a:solidFill>
            </a:endParaRPr>
          </a:p>
        </p:txBody>
      </p:sp>
      <p:graphicFrame>
        <p:nvGraphicFramePr>
          <p:cNvPr id="7" name="Content Placeholder 3"/>
          <p:cNvGraphicFramePr>
            <a:graphicFrameLocks noGrp="1"/>
          </p:cNvGraphicFramePr>
          <p:nvPr>
            <p:ph sz="half" idx="2"/>
          </p:nvPr>
        </p:nvGraphicFramePr>
        <p:xfrm>
          <a:off x="549275" y="2855913"/>
          <a:ext cx="3840163" cy="35956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 Placeholder 7"/>
          <p:cNvSpPr>
            <a:spLocks noGrp="1"/>
          </p:cNvSpPr>
          <p:nvPr>
            <p:ph type="body" sz="quarter" idx="3"/>
          </p:nvPr>
        </p:nvSpPr>
        <p:spPr>
          <a:xfrm>
            <a:off x="4893310" y="2480469"/>
            <a:ext cx="3840480" cy="750887"/>
          </a:xfrm>
        </p:spPr>
        <p:txBody>
          <a:bodyPr/>
          <a:lstStyle/>
          <a:p>
            <a:r>
              <a:rPr lang="en-CA" sz="2600" b="1" dirty="0" smtClean="0">
                <a:solidFill>
                  <a:schemeClr val="accent3">
                    <a:lumMod val="50000"/>
                  </a:schemeClr>
                </a:solidFill>
              </a:rPr>
              <a:t>Metis (PG = 34%) </a:t>
            </a:r>
          </a:p>
          <a:p>
            <a:r>
              <a:rPr lang="en-CA" sz="2600" b="1" dirty="0" smtClean="0">
                <a:solidFill>
                  <a:schemeClr val="accent3">
                    <a:lumMod val="50000"/>
                  </a:schemeClr>
                </a:solidFill>
              </a:rPr>
              <a:t>N = 76</a:t>
            </a:r>
            <a:endParaRPr lang="en-CA" sz="2600" b="1" dirty="0">
              <a:solidFill>
                <a:schemeClr val="accent3">
                  <a:lumMod val="50000"/>
                </a:schemeClr>
              </a:solidFill>
            </a:endParaRPr>
          </a:p>
        </p:txBody>
      </p:sp>
      <p:graphicFrame>
        <p:nvGraphicFramePr>
          <p:cNvPr id="10" name="Content Placeholder 3"/>
          <p:cNvGraphicFramePr>
            <a:graphicFrameLocks noGrp="1"/>
          </p:cNvGraphicFramePr>
          <p:nvPr>
            <p:ph sz="quarter" idx="4"/>
          </p:nvPr>
        </p:nvGraphicFramePr>
        <p:xfrm>
          <a:off x="4893310" y="2855913"/>
          <a:ext cx="3840162" cy="359568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3"/>
          <p:cNvPicPr>
            <a:picLocks noChangeAspect="1" noChangeArrowheads="1"/>
          </p:cNvPicPr>
          <p:nvPr/>
        </p:nvPicPr>
        <p:blipFill>
          <a:blip r:embed="rId2" cstate="print"/>
          <a:srcRect/>
          <a:stretch>
            <a:fillRect/>
          </a:stretch>
        </p:blipFill>
        <p:spPr bwMode="auto">
          <a:xfrm>
            <a:off x="1462087" y="1336956"/>
            <a:ext cx="6111050" cy="4896612"/>
          </a:xfrm>
          <a:prstGeom prst="rect">
            <a:avLst/>
          </a:prstGeom>
          <a:noFill/>
          <a:ln w="9525">
            <a:noFill/>
            <a:miter lim="800000"/>
            <a:headEnd/>
            <a:tailEnd/>
          </a:ln>
          <a:effectLst/>
        </p:spPr>
      </p:pic>
      <p:sp>
        <p:nvSpPr>
          <p:cNvPr id="6" name="Title 5"/>
          <p:cNvSpPr>
            <a:spLocks noGrp="1"/>
          </p:cNvSpPr>
          <p:nvPr>
            <p:ph type="title"/>
          </p:nvPr>
        </p:nvSpPr>
        <p:spPr>
          <a:xfrm>
            <a:off x="364106" y="0"/>
            <a:ext cx="8379844" cy="1336956"/>
          </a:xfrm>
        </p:spPr>
        <p:txBody>
          <a:bodyPr/>
          <a:lstStyle/>
          <a:p>
            <a:pPr algn="l"/>
            <a:r>
              <a:rPr lang="en-CA" sz="3600" dirty="0" smtClean="0"/>
              <a:t>Edmonton Aboriginal Study </a:t>
            </a:r>
            <a:br>
              <a:rPr lang="en-CA" sz="3600" dirty="0" smtClean="0"/>
            </a:br>
            <a:r>
              <a:rPr lang="en-CA" sz="3600" dirty="0" smtClean="0"/>
              <a:t>Factor analysis of 9-item PSGI</a:t>
            </a:r>
            <a:endParaRPr lang="en-CA"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912"/>
            <a:ext cx="8042276" cy="891079"/>
          </a:xfrm>
        </p:spPr>
        <p:txBody>
          <a:bodyPr/>
          <a:lstStyle/>
          <a:p>
            <a:r>
              <a:rPr lang="en-CA" dirty="0" smtClean="0"/>
              <a:t>Gambling Involvement (full sample)</a:t>
            </a:r>
            <a:endParaRPr lang="en-CA" dirty="0"/>
          </a:p>
        </p:txBody>
      </p:sp>
      <p:graphicFrame>
        <p:nvGraphicFramePr>
          <p:cNvPr id="4" name="Content Placeholder 3"/>
          <p:cNvGraphicFramePr>
            <a:graphicFrameLocks noGrp="1"/>
          </p:cNvGraphicFramePr>
          <p:nvPr>
            <p:ph idx="1"/>
          </p:nvPr>
        </p:nvGraphicFramePr>
        <p:xfrm>
          <a:off x="549275" y="1070656"/>
          <a:ext cx="8228965" cy="5306081"/>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0" y="2959768"/>
            <a:ext cx="549275" cy="523220"/>
          </a:xfrm>
          <a:prstGeom prst="rect">
            <a:avLst/>
          </a:prstGeom>
          <a:noFill/>
        </p:spPr>
        <p:txBody>
          <a:bodyPr wrap="square" rtlCol="0">
            <a:spAutoFit/>
          </a:bodyPr>
          <a:lstStyle/>
          <a:p>
            <a:r>
              <a:rPr lang="en-CA" sz="2800" dirty="0" smtClean="0"/>
              <a:t>%</a:t>
            </a:r>
            <a:endParaRPr lang="en-CA"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396671"/>
            <a:ext cx="8042276" cy="698574"/>
          </a:xfrm>
        </p:spPr>
        <p:txBody>
          <a:bodyPr/>
          <a:lstStyle/>
          <a:p>
            <a:r>
              <a:rPr lang="en-CA" dirty="0" smtClean="0"/>
              <a:t>Gambling Involvement (PGs only)</a:t>
            </a:r>
            <a:endParaRPr lang="en-CA" dirty="0"/>
          </a:p>
        </p:txBody>
      </p:sp>
      <p:graphicFrame>
        <p:nvGraphicFramePr>
          <p:cNvPr id="4" name="Content Placeholder 3"/>
          <p:cNvGraphicFramePr>
            <a:graphicFrameLocks noGrp="1"/>
          </p:cNvGraphicFramePr>
          <p:nvPr>
            <p:ph idx="1"/>
          </p:nvPr>
        </p:nvGraphicFramePr>
        <p:xfrm>
          <a:off x="549275" y="1095245"/>
          <a:ext cx="8042275" cy="5233366"/>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0" y="2959768"/>
            <a:ext cx="549275" cy="523220"/>
          </a:xfrm>
          <a:prstGeom prst="rect">
            <a:avLst/>
          </a:prstGeom>
          <a:noFill/>
        </p:spPr>
        <p:txBody>
          <a:bodyPr wrap="square" rtlCol="0">
            <a:spAutoFit/>
          </a:bodyPr>
          <a:lstStyle/>
          <a:p>
            <a:pPr algn="r"/>
            <a:r>
              <a:rPr lang="en-CA" sz="2800" dirty="0" smtClean="0"/>
              <a:t>%</a:t>
            </a:r>
            <a:endParaRPr lang="en-CA" sz="2800" dirty="0"/>
          </a:p>
        </p:txBody>
      </p:sp>
      <p:sp>
        <p:nvSpPr>
          <p:cNvPr id="6" name="TextBox 5"/>
          <p:cNvSpPr txBox="1"/>
          <p:nvPr/>
        </p:nvSpPr>
        <p:spPr>
          <a:xfrm>
            <a:off x="6808871" y="1381399"/>
            <a:ext cx="2335129" cy="523220"/>
          </a:xfrm>
          <a:prstGeom prst="rect">
            <a:avLst/>
          </a:prstGeom>
          <a:noFill/>
        </p:spPr>
        <p:txBody>
          <a:bodyPr wrap="square" rtlCol="0">
            <a:spAutoFit/>
          </a:bodyPr>
          <a:lstStyle/>
          <a:p>
            <a:r>
              <a:rPr lang="en-CA" sz="2800" i="1" dirty="0" smtClean="0"/>
              <a:t>N</a:t>
            </a:r>
            <a:r>
              <a:rPr lang="en-CA" sz="2800" dirty="0" smtClean="0"/>
              <a:t> = 118</a:t>
            </a:r>
            <a:endParaRPr lang="en-CA"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25121" y="2403144"/>
            <a:ext cx="8442960" cy="1362075"/>
          </a:xfrm>
        </p:spPr>
        <p:txBody>
          <a:bodyPr/>
          <a:lstStyle/>
          <a:p>
            <a:r>
              <a:rPr lang="en-CA" sz="4000" b="1" dirty="0" smtClean="0">
                <a:solidFill>
                  <a:schemeClr val="accent3">
                    <a:lumMod val="75000"/>
                  </a:schemeClr>
                </a:solidFill>
              </a:rPr>
              <a:t>How</a:t>
            </a:r>
            <a:r>
              <a:rPr lang="en-CA" sz="4000" dirty="0" smtClean="0"/>
              <a:t> is problem gambling </a:t>
            </a:r>
            <a:br>
              <a:rPr lang="en-CA" sz="4000" dirty="0" smtClean="0"/>
            </a:br>
            <a:r>
              <a:rPr lang="en-CA" sz="4000" dirty="0" smtClean="0"/>
              <a:t>impacting urban Aboriginal people?</a:t>
            </a:r>
            <a:endParaRPr lang="en-CA" sz="4000" dirty="0"/>
          </a:p>
        </p:txBody>
      </p:sp>
      <p:sp>
        <p:nvSpPr>
          <p:cNvPr id="5" name="Text Placeholder 4"/>
          <p:cNvSpPr>
            <a:spLocks noGrp="1"/>
          </p:cNvSpPr>
          <p:nvPr>
            <p:ph type="body" idx="1"/>
          </p:nvPr>
        </p:nvSpPr>
        <p:spPr/>
        <p:txBody>
          <a:bodyPr/>
          <a:lstStyle/>
          <a:p>
            <a:endParaRPr lang="en-CA" dirty="0" smtClean="0"/>
          </a:p>
          <a:p>
            <a:r>
              <a:rPr lang="en-CA" sz="2800" dirty="0" smtClean="0"/>
              <a:t>Edmonton Aboriginal Study</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416560"/>
            <a:ext cx="8042276" cy="1336956"/>
          </a:xfrm>
        </p:spPr>
        <p:txBody>
          <a:bodyPr/>
          <a:lstStyle/>
          <a:p>
            <a:r>
              <a:rPr lang="en-CA" b="1" dirty="0" smtClean="0"/>
              <a:t>Edmonton Aboriginal Study</a:t>
            </a:r>
            <a:br>
              <a:rPr lang="en-CA" b="1" dirty="0" smtClean="0"/>
            </a:br>
            <a:r>
              <a:rPr lang="en-CA" dirty="0" smtClean="0"/>
              <a:t>Problem Gambling Impacts</a:t>
            </a:r>
            <a:endParaRPr lang="en-CA" dirty="0"/>
          </a:p>
        </p:txBody>
      </p:sp>
      <p:graphicFrame>
        <p:nvGraphicFramePr>
          <p:cNvPr id="5" name="Content Placeholder 4"/>
          <p:cNvGraphicFramePr>
            <a:graphicFrameLocks noGrp="1"/>
          </p:cNvGraphicFramePr>
          <p:nvPr>
            <p:ph idx="1"/>
          </p:nvPr>
        </p:nvGraphicFramePr>
        <p:xfrm>
          <a:off x="549274" y="1960880"/>
          <a:ext cx="8042277" cy="4472013"/>
        </p:xfrm>
        <a:graphic>
          <a:graphicData uri="http://schemas.openxmlformats.org/drawingml/2006/table">
            <a:tbl>
              <a:tblPr firstRow="1" bandRow="1">
                <a:tableStyleId>{5C22544A-7EE6-4342-B048-85BDC9FD1C3A}</a:tableStyleId>
              </a:tblPr>
              <a:tblGrid>
                <a:gridCol w="4297046"/>
                <a:gridCol w="1828799"/>
                <a:gridCol w="1916432"/>
              </a:tblGrid>
              <a:tr h="930564">
                <a:tc>
                  <a:txBody>
                    <a:bodyPr/>
                    <a:lstStyle/>
                    <a:p>
                      <a:endParaRPr lang="en-CA" sz="2400" dirty="0" smtClean="0"/>
                    </a:p>
                    <a:p>
                      <a:r>
                        <a:rPr lang="en-CA" sz="2400" dirty="0" smtClean="0"/>
                        <a:t>Past 12</a:t>
                      </a:r>
                      <a:r>
                        <a:rPr lang="en-CA" sz="2400" baseline="0" dirty="0" smtClean="0"/>
                        <a:t> months</a:t>
                      </a:r>
                      <a:endParaRPr lang="en-CA" sz="2400" dirty="0"/>
                    </a:p>
                  </a:txBody>
                  <a:tcPr/>
                </a:tc>
                <a:tc>
                  <a:txBody>
                    <a:bodyPr/>
                    <a:lstStyle/>
                    <a:p>
                      <a:pPr algn="ctr"/>
                      <a:r>
                        <a:rPr lang="en-CA" sz="2400" dirty="0" smtClean="0"/>
                        <a:t>Non PGs </a:t>
                      </a:r>
                    </a:p>
                    <a:p>
                      <a:pPr algn="ctr"/>
                      <a:r>
                        <a:rPr lang="en-CA" sz="2400" b="0" dirty="0" smtClean="0"/>
                        <a:t>n  = 243</a:t>
                      </a:r>
                      <a:endParaRPr lang="en-CA" sz="2400" b="0" dirty="0"/>
                    </a:p>
                  </a:txBody>
                  <a:tcPr/>
                </a:tc>
                <a:tc>
                  <a:txBody>
                    <a:bodyPr/>
                    <a:lstStyle/>
                    <a:p>
                      <a:pPr algn="ctr"/>
                      <a:r>
                        <a:rPr lang="en-CA" sz="2400" dirty="0" smtClean="0"/>
                        <a:t>PGs</a:t>
                      </a:r>
                    </a:p>
                    <a:p>
                      <a:pPr algn="ctr"/>
                      <a:r>
                        <a:rPr lang="en-CA" sz="2400" b="0" dirty="0" smtClean="0"/>
                        <a:t>n = 118</a:t>
                      </a:r>
                      <a:endParaRPr lang="en-CA" sz="2400" b="0" dirty="0"/>
                    </a:p>
                  </a:txBody>
                  <a:tcPr/>
                </a:tc>
              </a:tr>
              <a:tr h="1009996">
                <a:tc>
                  <a:txBody>
                    <a:bodyPr/>
                    <a:lstStyle/>
                    <a:p>
                      <a:pPr>
                        <a:spcBef>
                          <a:spcPts val="0"/>
                        </a:spcBef>
                      </a:pPr>
                      <a:r>
                        <a:rPr lang="en-CA" sz="2400" b="0" dirty="0" smtClean="0">
                          <a:solidFill>
                            <a:schemeClr val="tx1"/>
                          </a:solidFill>
                        </a:rPr>
                        <a:t>Severely depressed (2+weeks)</a:t>
                      </a:r>
                      <a:r>
                        <a:rPr lang="en-CA" sz="2400" b="0" baseline="0" dirty="0" smtClean="0">
                          <a:solidFill>
                            <a:schemeClr val="tx1"/>
                          </a:solidFill>
                        </a:rPr>
                        <a:t> </a:t>
                      </a:r>
                      <a:r>
                        <a:rPr lang="en-CA" sz="2400" b="0" dirty="0" smtClean="0">
                          <a:solidFill>
                            <a:schemeClr val="tx1"/>
                          </a:solidFill>
                        </a:rPr>
                        <a:t>due</a:t>
                      </a:r>
                      <a:r>
                        <a:rPr lang="en-CA" sz="2400" b="0" baseline="0" dirty="0" smtClean="0">
                          <a:solidFill>
                            <a:schemeClr val="tx1"/>
                          </a:solidFill>
                        </a:rPr>
                        <a:t> to finances</a:t>
                      </a:r>
                      <a:endParaRPr lang="en-CA" sz="2400" b="0" dirty="0">
                        <a:solidFill>
                          <a:schemeClr val="tx1"/>
                        </a:solidFill>
                      </a:endParaRPr>
                    </a:p>
                  </a:txBody>
                  <a:tcPr/>
                </a:tc>
                <a:tc>
                  <a:txBody>
                    <a:bodyPr/>
                    <a:lstStyle/>
                    <a:p>
                      <a:pPr algn="ctr">
                        <a:spcBef>
                          <a:spcPts val="0"/>
                        </a:spcBef>
                      </a:pPr>
                      <a:endParaRPr lang="en-CA" sz="2400" dirty="0" smtClean="0">
                        <a:solidFill>
                          <a:schemeClr val="tx1"/>
                        </a:solidFill>
                      </a:endParaRPr>
                    </a:p>
                    <a:p>
                      <a:pPr algn="ctr">
                        <a:spcBef>
                          <a:spcPts val="0"/>
                        </a:spcBef>
                      </a:pPr>
                      <a:r>
                        <a:rPr lang="en-CA" sz="2400" dirty="0" smtClean="0">
                          <a:solidFill>
                            <a:schemeClr val="tx1"/>
                          </a:solidFill>
                        </a:rPr>
                        <a:t>33%</a:t>
                      </a:r>
                      <a:endParaRPr lang="en-CA" sz="2400" dirty="0">
                        <a:solidFill>
                          <a:schemeClr val="tx1"/>
                        </a:solidFill>
                      </a:endParaRPr>
                    </a:p>
                  </a:txBody>
                  <a:tcPr/>
                </a:tc>
                <a:tc>
                  <a:txBody>
                    <a:bodyPr/>
                    <a:lstStyle/>
                    <a:p>
                      <a:pPr algn="ctr">
                        <a:spcBef>
                          <a:spcPts val="0"/>
                        </a:spcBef>
                      </a:pPr>
                      <a:endParaRPr lang="en-CA" sz="2400" b="1" dirty="0" smtClean="0">
                        <a:solidFill>
                          <a:schemeClr val="accent3">
                            <a:lumMod val="75000"/>
                          </a:schemeClr>
                        </a:solidFill>
                      </a:endParaRPr>
                    </a:p>
                    <a:p>
                      <a:pPr algn="ctr">
                        <a:spcBef>
                          <a:spcPts val="0"/>
                        </a:spcBef>
                      </a:pPr>
                      <a:r>
                        <a:rPr lang="en-CA" sz="2400" b="1" dirty="0" smtClean="0">
                          <a:solidFill>
                            <a:schemeClr val="accent3">
                              <a:lumMod val="75000"/>
                            </a:schemeClr>
                          </a:solidFill>
                        </a:rPr>
                        <a:t>50%</a:t>
                      </a:r>
                      <a:endParaRPr lang="en-CA" sz="2400" b="1" dirty="0">
                        <a:solidFill>
                          <a:schemeClr val="accent3">
                            <a:lumMod val="75000"/>
                          </a:schemeClr>
                        </a:solidFill>
                      </a:endParaRPr>
                    </a:p>
                  </a:txBody>
                  <a:tcPr/>
                </a:tc>
              </a:tr>
              <a:tr h="993832">
                <a:tc>
                  <a:txBody>
                    <a:bodyPr/>
                    <a:lstStyle/>
                    <a:p>
                      <a:pPr>
                        <a:spcBef>
                          <a:spcPts val="0"/>
                        </a:spcBef>
                      </a:pPr>
                      <a:r>
                        <a:rPr lang="en-CA" sz="2400" b="0" dirty="0" smtClean="0">
                          <a:solidFill>
                            <a:schemeClr val="tx1"/>
                          </a:solidFill>
                        </a:rPr>
                        <a:t>12</a:t>
                      </a:r>
                      <a:r>
                        <a:rPr lang="en-CA" sz="2400" b="0" baseline="0" dirty="0" smtClean="0">
                          <a:solidFill>
                            <a:schemeClr val="tx1"/>
                          </a:solidFill>
                        </a:rPr>
                        <a:t> month s</a:t>
                      </a:r>
                      <a:r>
                        <a:rPr lang="en-CA" sz="2400" b="0" dirty="0" smtClean="0">
                          <a:solidFill>
                            <a:schemeClr val="tx1"/>
                          </a:solidFill>
                        </a:rPr>
                        <a:t>uicide</a:t>
                      </a:r>
                      <a:r>
                        <a:rPr lang="en-CA" sz="2400" b="0" baseline="0" dirty="0" smtClean="0">
                          <a:solidFill>
                            <a:schemeClr val="tx1"/>
                          </a:solidFill>
                        </a:rPr>
                        <a:t> attempt (lifetime)</a:t>
                      </a:r>
                      <a:endParaRPr lang="en-CA" sz="2400" b="0" dirty="0">
                        <a:solidFill>
                          <a:schemeClr val="tx1"/>
                        </a:solidFill>
                      </a:endParaRPr>
                    </a:p>
                  </a:txBody>
                  <a:tcPr/>
                </a:tc>
                <a:tc>
                  <a:txBody>
                    <a:bodyPr/>
                    <a:lstStyle/>
                    <a:p>
                      <a:pPr algn="ctr">
                        <a:spcBef>
                          <a:spcPts val="0"/>
                        </a:spcBef>
                      </a:pPr>
                      <a:r>
                        <a:rPr lang="en-CA" sz="2400" dirty="0" smtClean="0">
                          <a:solidFill>
                            <a:schemeClr val="tx1"/>
                          </a:solidFill>
                        </a:rPr>
                        <a:t>6%</a:t>
                      </a:r>
                    </a:p>
                    <a:p>
                      <a:pPr algn="ctr">
                        <a:spcBef>
                          <a:spcPts val="0"/>
                        </a:spcBef>
                      </a:pPr>
                      <a:r>
                        <a:rPr lang="en-CA" sz="2400" dirty="0" smtClean="0">
                          <a:solidFill>
                            <a:schemeClr val="tx1"/>
                          </a:solidFill>
                        </a:rPr>
                        <a:t>(28%)</a:t>
                      </a:r>
                      <a:endParaRPr lang="en-CA" sz="2400" dirty="0">
                        <a:solidFill>
                          <a:schemeClr val="tx1"/>
                        </a:solidFill>
                      </a:endParaRPr>
                    </a:p>
                  </a:txBody>
                  <a:tcPr/>
                </a:tc>
                <a:tc>
                  <a:txBody>
                    <a:bodyPr/>
                    <a:lstStyle/>
                    <a:p>
                      <a:pPr algn="ctr">
                        <a:spcBef>
                          <a:spcPts val="0"/>
                        </a:spcBef>
                      </a:pPr>
                      <a:r>
                        <a:rPr lang="en-CA" sz="2400" b="1" dirty="0" smtClean="0">
                          <a:solidFill>
                            <a:schemeClr val="accent3">
                              <a:lumMod val="75000"/>
                            </a:schemeClr>
                          </a:solidFill>
                        </a:rPr>
                        <a:t>12%</a:t>
                      </a:r>
                    </a:p>
                    <a:p>
                      <a:pPr algn="ctr">
                        <a:spcBef>
                          <a:spcPts val="0"/>
                        </a:spcBef>
                      </a:pPr>
                      <a:r>
                        <a:rPr lang="en-CA" sz="2400" b="0" dirty="0" smtClean="0">
                          <a:solidFill>
                            <a:schemeClr val="tx1"/>
                          </a:solidFill>
                        </a:rPr>
                        <a:t>(24%)</a:t>
                      </a:r>
                      <a:endParaRPr lang="en-CA" sz="2400" b="0" dirty="0">
                        <a:solidFill>
                          <a:schemeClr val="tx1"/>
                        </a:solidFill>
                      </a:endParaRPr>
                    </a:p>
                  </a:txBody>
                  <a:tcPr/>
                </a:tc>
              </a:tr>
              <a:tr h="845588">
                <a:tc>
                  <a:txBody>
                    <a:bodyPr/>
                    <a:lstStyle/>
                    <a:p>
                      <a:pPr>
                        <a:spcBef>
                          <a:spcPts val="0"/>
                        </a:spcBef>
                      </a:pPr>
                      <a:r>
                        <a:rPr lang="en-CA" sz="2400" b="0" dirty="0" smtClean="0">
                          <a:solidFill>
                            <a:schemeClr val="tx1"/>
                          </a:solidFill>
                          <a:latin typeface="+mn-lt"/>
                          <a:cs typeface="Times New Roman"/>
                        </a:rPr>
                        <a:t>Prescription drug dependence</a:t>
                      </a:r>
                      <a:endParaRPr lang="en-CA" sz="2400" b="0" dirty="0">
                        <a:solidFill>
                          <a:schemeClr val="tx1"/>
                        </a:solidFill>
                        <a:latin typeface="+mn-lt"/>
                      </a:endParaRPr>
                    </a:p>
                  </a:txBody>
                  <a:tcPr/>
                </a:tc>
                <a:tc>
                  <a:txBody>
                    <a:bodyPr/>
                    <a:lstStyle/>
                    <a:p>
                      <a:pPr algn="ctr">
                        <a:spcBef>
                          <a:spcPts val="0"/>
                        </a:spcBef>
                      </a:pPr>
                      <a:r>
                        <a:rPr lang="en-CA" sz="2400" dirty="0" smtClean="0">
                          <a:solidFill>
                            <a:schemeClr val="tx1"/>
                          </a:solidFill>
                        </a:rPr>
                        <a:t>20%</a:t>
                      </a:r>
                      <a:endParaRPr lang="en-CA" sz="2400" dirty="0">
                        <a:solidFill>
                          <a:schemeClr val="tx1"/>
                        </a:solidFill>
                      </a:endParaRPr>
                    </a:p>
                  </a:txBody>
                  <a:tcPr/>
                </a:tc>
                <a:tc>
                  <a:txBody>
                    <a:bodyPr/>
                    <a:lstStyle/>
                    <a:p>
                      <a:pPr algn="ctr">
                        <a:spcBef>
                          <a:spcPts val="0"/>
                        </a:spcBef>
                      </a:pPr>
                      <a:r>
                        <a:rPr lang="en-CA" sz="2400" b="1" dirty="0" smtClean="0">
                          <a:solidFill>
                            <a:schemeClr val="accent3">
                              <a:lumMod val="75000"/>
                            </a:schemeClr>
                          </a:solidFill>
                        </a:rPr>
                        <a:t>31%</a:t>
                      </a:r>
                      <a:endParaRPr lang="en-CA" sz="2400" b="1" dirty="0">
                        <a:solidFill>
                          <a:schemeClr val="accent3">
                            <a:lumMod val="75000"/>
                          </a:schemeClr>
                        </a:solidFill>
                      </a:endParaRPr>
                    </a:p>
                  </a:txBody>
                  <a:tcPr/>
                </a:tc>
              </a:tr>
              <a:tr h="692033">
                <a:tc>
                  <a:txBody>
                    <a:bodyPr/>
                    <a:lstStyle/>
                    <a:p>
                      <a:pPr>
                        <a:spcBef>
                          <a:spcPts val="0"/>
                        </a:spcBef>
                      </a:pPr>
                      <a:r>
                        <a:rPr lang="en-CA" sz="2400" b="0" dirty="0" smtClean="0">
                          <a:solidFill>
                            <a:schemeClr val="tx1"/>
                          </a:solidFill>
                        </a:rPr>
                        <a:t>Sought help for PG</a:t>
                      </a:r>
                      <a:endParaRPr lang="en-CA" sz="2400" b="0" dirty="0">
                        <a:solidFill>
                          <a:schemeClr val="tx1"/>
                        </a:solidFill>
                      </a:endParaRPr>
                    </a:p>
                  </a:txBody>
                  <a:tcPr/>
                </a:tc>
                <a:tc>
                  <a:txBody>
                    <a:bodyPr/>
                    <a:lstStyle/>
                    <a:p>
                      <a:pPr algn="ctr">
                        <a:spcBef>
                          <a:spcPts val="0"/>
                        </a:spcBef>
                      </a:pPr>
                      <a:r>
                        <a:rPr lang="en-CA" sz="2400" dirty="0" smtClean="0">
                          <a:solidFill>
                            <a:schemeClr val="tx1"/>
                          </a:solidFill>
                        </a:rPr>
                        <a:t>1%</a:t>
                      </a:r>
                      <a:endParaRPr lang="en-CA" sz="2400" dirty="0">
                        <a:solidFill>
                          <a:schemeClr val="tx1"/>
                        </a:solidFill>
                      </a:endParaRPr>
                    </a:p>
                  </a:txBody>
                  <a:tcPr/>
                </a:tc>
                <a:tc>
                  <a:txBody>
                    <a:bodyPr/>
                    <a:lstStyle/>
                    <a:p>
                      <a:pPr algn="ctr">
                        <a:spcBef>
                          <a:spcPts val="0"/>
                        </a:spcBef>
                      </a:pPr>
                      <a:r>
                        <a:rPr lang="en-CA" sz="2400" b="1" dirty="0" smtClean="0">
                          <a:solidFill>
                            <a:schemeClr val="accent3">
                              <a:lumMod val="75000"/>
                            </a:schemeClr>
                          </a:solidFill>
                        </a:rPr>
                        <a:t>18%</a:t>
                      </a:r>
                      <a:endParaRPr lang="en-CA" sz="2400" b="1" dirty="0">
                        <a:solidFill>
                          <a:schemeClr val="accent3">
                            <a:lumMod val="75000"/>
                          </a:schemeClr>
                        </a:solidFill>
                      </a:endParaRPr>
                    </a:p>
                  </a:txBody>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Impacts on Social Relationships</a:t>
            </a:r>
            <a:endParaRPr lang="en-CA" dirty="0"/>
          </a:p>
        </p:txBody>
      </p:sp>
      <p:sp>
        <p:nvSpPr>
          <p:cNvPr id="3" name="Content Placeholder 2"/>
          <p:cNvSpPr>
            <a:spLocks noGrp="1"/>
          </p:cNvSpPr>
          <p:nvPr>
            <p:ph idx="1"/>
          </p:nvPr>
        </p:nvSpPr>
        <p:spPr>
          <a:xfrm>
            <a:off x="549274" y="1615440"/>
            <a:ext cx="8401686" cy="4907280"/>
          </a:xfrm>
        </p:spPr>
        <p:txBody>
          <a:bodyPr>
            <a:normAutofit fontScale="92500" lnSpcReduction="20000"/>
          </a:bodyPr>
          <a:lstStyle/>
          <a:p>
            <a:pPr>
              <a:spcBef>
                <a:spcPts val="1800"/>
              </a:spcBef>
              <a:buNone/>
            </a:pPr>
            <a:r>
              <a:rPr lang="en-CA" b="1" dirty="0" smtClean="0">
                <a:solidFill>
                  <a:schemeClr val="accent3">
                    <a:lumMod val="75000"/>
                  </a:schemeClr>
                </a:solidFill>
              </a:rPr>
              <a:t>30% </a:t>
            </a:r>
            <a:r>
              <a:rPr lang="en-CA" dirty="0" smtClean="0"/>
              <a:t>of sample believed their parent had a current gambling problem. Almost all had a relative or friend with PG.</a:t>
            </a:r>
          </a:p>
          <a:p>
            <a:pPr>
              <a:spcBef>
                <a:spcPts val="1200"/>
              </a:spcBef>
            </a:pPr>
            <a:r>
              <a:rPr lang="en-CA" dirty="0" smtClean="0"/>
              <a:t>“I feel powerless to help.”</a:t>
            </a:r>
          </a:p>
          <a:p>
            <a:pPr>
              <a:spcBef>
                <a:spcPts val="1200"/>
              </a:spcBef>
            </a:pPr>
            <a:r>
              <a:rPr lang="en-CA" dirty="0" smtClean="0"/>
              <a:t>“Its stressful because they ask you for money and you have to say no.” </a:t>
            </a:r>
          </a:p>
          <a:p>
            <a:pPr>
              <a:spcBef>
                <a:spcPts val="1800"/>
              </a:spcBef>
              <a:buNone/>
            </a:pPr>
            <a:r>
              <a:rPr lang="en-CA" b="1" dirty="0" smtClean="0">
                <a:solidFill>
                  <a:schemeClr val="accent3">
                    <a:lumMod val="75000"/>
                  </a:schemeClr>
                </a:solidFill>
              </a:rPr>
              <a:t>Qualitative Themes</a:t>
            </a:r>
          </a:p>
          <a:p>
            <a:pPr>
              <a:spcBef>
                <a:spcPts val="1800"/>
              </a:spcBef>
            </a:pPr>
            <a:r>
              <a:rPr lang="en-CA" dirty="0" smtClean="0"/>
              <a:t>Gambling is an escape from feelings of social alienation – but creates a downward spiral of further social alienation </a:t>
            </a:r>
          </a:p>
          <a:p>
            <a:pPr>
              <a:spcBef>
                <a:spcPts val="1800"/>
              </a:spcBef>
            </a:pPr>
            <a:r>
              <a:rPr lang="en-CA" dirty="0" smtClean="0"/>
              <a:t>Gambling distorts people's beliefs that money is more important than family, community and self. </a:t>
            </a:r>
          </a:p>
          <a:p>
            <a:pPr>
              <a:spcBef>
                <a:spcPts val="1800"/>
              </a:spcBef>
            </a:pPr>
            <a:r>
              <a:rPr lang="en-CA" dirty="0" smtClean="0"/>
              <a:t>Reduced social cohesion in the urban Aboriginal community because of PG.</a:t>
            </a:r>
          </a:p>
          <a:p>
            <a:pPr>
              <a:lnSpc>
                <a:spcPct val="120000"/>
              </a:lnSpc>
              <a:spcBef>
                <a:spcPts val="0"/>
              </a:spcBef>
            </a:pPr>
            <a:endParaRPr lang="en-CA" dirty="0" smtClean="0"/>
          </a:p>
          <a:p>
            <a:pPr>
              <a:lnSpc>
                <a:spcPct val="120000"/>
              </a:lnSpc>
              <a:spcBef>
                <a:spcPts val="600"/>
              </a:spcBef>
              <a:buNone/>
            </a:pPr>
            <a:endParaRPr lang="en-C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
            </a:r>
            <a:br>
              <a:rPr lang="en-CA" dirty="0" smtClean="0"/>
            </a:br>
            <a:r>
              <a:rPr lang="en-CA" dirty="0" smtClean="0"/>
              <a:t/>
            </a:r>
            <a:br>
              <a:rPr lang="en-CA" dirty="0" smtClean="0"/>
            </a:br>
            <a:r>
              <a:rPr lang="en-CA" dirty="0" smtClean="0"/>
              <a:t>Impacts on Children</a:t>
            </a:r>
            <a:endParaRPr lang="en-CA" dirty="0"/>
          </a:p>
        </p:txBody>
      </p:sp>
      <p:sp>
        <p:nvSpPr>
          <p:cNvPr id="3" name="Content Placeholder 2"/>
          <p:cNvSpPr>
            <a:spLocks noGrp="1"/>
          </p:cNvSpPr>
          <p:nvPr>
            <p:ph idx="1"/>
          </p:nvPr>
        </p:nvSpPr>
        <p:spPr>
          <a:xfrm>
            <a:off x="549275" y="1625600"/>
            <a:ext cx="8042276" cy="5039360"/>
          </a:xfrm>
        </p:spPr>
        <p:txBody>
          <a:bodyPr>
            <a:normAutofit/>
          </a:bodyPr>
          <a:lstStyle/>
          <a:p>
            <a:pPr>
              <a:buNone/>
            </a:pPr>
            <a:r>
              <a:rPr lang="en-CA" b="1" dirty="0" smtClean="0">
                <a:solidFill>
                  <a:schemeClr val="accent3">
                    <a:lumMod val="75000"/>
                  </a:schemeClr>
                </a:solidFill>
              </a:rPr>
              <a:t>30% </a:t>
            </a:r>
            <a:r>
              <a:rPr lang="en-CA" dirty="0" smtClean="0"/>
              <a:t>of sample negatively impacted by parent’s gambling as a child. </a:t>
            </a:r>
          </a:p>
          <a:p>
            <a:pPr>
              <a:buNone/>
            </a:pPr>
            <a:r>
              <a:rPr lang="en-CA" b="1" dirty="0" smtClean="0">
                <a:solidFill>
                  <a:schemeClr val="accent3">
                    <a:lumMod val="75000"/>
                  </a:schemeClr>
                </a:solidFill>
              </a:rPr>
              <a:t>Themes</a:t>
            </a:r>
            <a:r>
              <a:rPr lang="en-CA" dirty="0" smtClean="0"/>
              <a:t>: Impact of gambling on an already financially strained household, parental absence from home</a:t>
            </a:r>
          </a:p>
          <a:p>
            <a:pPr lvl="1">
              <a:spcBef>
                <a:spcPts val="1200"/>
              </a:spcBef>
            </a:pPr>
            <a:r>
              <a:rPr lang="en-CA" dirty="0" smtClean="0"/>
              <a:t>“My mother would spend her entire pay check without paying bills or buying groceries. It was my mom who first made me come with her to gamble on VLTs. After my first win, I always wanted to gamble when I had money.”</a:t>
            </a:r>
          </a:p>
          <a:p>
            <a:pPr lvl="1">
              <a:spcBef>
                <a:spcPts val="1200"/>
              </a:spcBef>
            </a:pPr>
            <a:r>
              <a:rPr lang="en-CA" dirty="0" smtClean="0"/>
              <a:t>“My father was addicted to bingo. Bingo took him and his time away.” </a:t>
            </a:r>
          </a:p>
          <a:p>
            <a:pPr lvl="1">
              <a:spcBef>
                <a:spcPts val="1200"/>
              </a:spcBef>
            </a:pPr>
            <a:r>
              <a:rPr lang="en-CA" dirty="0" smtClean="0"/>
              <a:t>“My mother was not at home most of the time because of gambling.”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25121" y="2403144"/>
            <a:ext cx="8442960" cy="1362075"/>
          </a:xfrm>
        </p:spPr>
        <p:txBody>
          <a:bodyPr/>
          <a:lstStyle/>
          <a:p>
            <a:pPr marL="457200" indent="-457200">
              <a:spcBef>
                <a:spcPts val="3000"/>
              </a:spcBef>
            </a:pPr>
            <a:r>
              <a:rPr lang="en-CA" sz="4000" b="1" dirty="0" smtClean="0">
                <a:solidFill>
                  <a:schemeClr val="accent3">
                    <a:lumMod val="75000"/>
                  </a:schemeClr>
                </a:solidFill>
              </a:rPr>
              <a:t>Why</a:t>
            </a:r>
            <a:r>
              <a:rPr lang="en-CA" sz="4000" dirty="0" smtClean="0"/>
              <a:t> are urban Aboriginal people experiencing gambling problems?</a:t>
            </a:r>
          </a:p>
        </p:txBody>
      </p:sp>
      <p:sp>
        <p:nvSpPr>
          <p:cNvPr id="5" name="Text Placeholder 4"/>
          <p:cNvSpPr>
            <a:spLocks noGrp="1"/>
          </p:cNvSpPr>
          <p:nvPr>
            <p:ph type="body" idx="1"/>
          </p:nvPr>
        </p:nvSpPr>
        <p:spPr/>
        <p:txBody>
          <a:bodyPr/>
          <a:lstStyle/>
          <a:p>
            <a:endParaRPr lang="en-CA" dirty="0" smtClean="0"/>
          </a:p>
          <a:p>
            <a:r>
              <a:rPr lang="en-CA" sz="2800" dirty="0" smtClean="0"/>
              <a:t>Edmonton Aboriginal Study</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36956"/>
          </a:xfrm>
        </p:spPr>
        <p:txBody>
          <a:bodyPr/>
          <a:lstStyle/>
          <a:p>
            <a:r>
              <a:rPr lang="en-CA" sz="3200" dirty="0" smtClean="0"/>
              <a:t>Edmonton Aboriginal Study </a:t>
            </a:r>
            <a:br>
              <a:rPr lang="en-CA" sz="3200" dirty="0" smtClean="0"/>
            </a:br>
            <a:r>
              <a:rPr lang="en-CA" sz="3200" dirty="0" smtClean="0"/>
              <a:t>Why do you gamble?</a:t>
            </a:r>
            <a:endParaRPr lang="en-CA" sz="3200" dirty="0"/>
          </a:p>
        </p:txBody>
      </p:sp>
      <p:graphicFrame>
        <p:nvGraphicFramePr>
          <p:cNvPr id="5" name="Content Placeholder 4"/>
          <p:cNvGraphicFramePr>
            <a:graphicFrameLocks noGrp="1"/>
          </p:cNvGraphicFramePr>
          <p:nvPr>
            <p:ph idx="1"/>
          </p:nvPr>
        </p:nvGraphicFramePr>
        <p:xfrm>
          <a:off x="549275" y="1592826"/>
          <a:ext cx="8042277" cy="4950542"/>
        </p:xfrm>
        <a:graphic>
          <a:graphicData uri="http://schemas.openxmlformats.org/drawingml/2006/table">
            <a:tbl>
              <a:tblPr firstRow="1" bandRow="1">
                <a:tableStyleId>{5C22544A-7EE6-4342-B048-85BDC9FD1C3A}</a:tableStyleId>
              </a:tblPr>
              <a:tblGrid>
                <a:gridCol w="2680759"/>
                <a:gridCol w="2680759"/>
                <a:gridCol w="2680759"/>
              </a:tblGrid>
              <a:tr h="835742">
                <a:tc gridSpan="2">
                  <a:txBody>
                    <a:bodyPr/>
                    <a:lstStyle/>
                    <a:p>
                      <a:endParaRPr lang="en-CA" sz="2400" dirty="0" smtClean="0"/>
                    </a:p>
                    <a:p>
                      <a:r>
                        <a:rPr lang="en-CA" sz="2400" dirty="0" smtClean="0"/>
                        <a:t>Select all that apply</a:t>
                      </a:r>
                      <a:endParaRPr lang="en-CA" sz="2400" dirty="0"/>
                    </a:p>
                  </a:txBody>
                  <a:tcPr/>
                </a:tc>
                <a:tc hMerge="1">
                  <a:txBody>
                    <a:bodyPr/>
                    <a:lstStyle/>
                    <a:p>
                      <a:endParaRPr lang="en-CA" dirty="0"/>
                    </a:p>
                  </a:txBody>
                  <a:tcPr/>
                </a:tc>
                <a:tc>
                  <a:txBody>
                    <a:bodyPr/>
                    <a:lstStyle/>
                    <a:p>
                      <a:pPr algn="ctr"/>
                      <a:r>
                        <a:rPr lang="en-CA" sz="2400" dirty="0" smtClean="0"/>
                        <a:t>Mean </a:t>
                      </a:r>
                    </a:p>
                    <a:p>
                      <a:pPr algn="ctr"/>
                      <a:r>
                        <a:rPr lang="en-CA" sz="2400" dirty="0" smtClean="0"/>
                        <a:t>PSGI</a:t>
                      </a:r>
                      <a:r>
                        <a:rPr lang="en-CA" sz="2400" baseline="0" dirty="0" smtClean="0"/>
                        <a:t> Score</a:t>
                      </a:r>
                      <a:endParaRPr lang="en-CA" sz="2400" dirty="0"/>
                    </a:p>
                  </a:txBody>
                  <a:tcPr/>
                </a:tc>
              </a:tr>
              <a:tr h="640869">
                <a:tc>
                  <a:txBody>
                    <a:bodyPr/>
                    <a:lstStyle/>
                    <a:p>
                      <a:endParaRPr lang="en-CA" sz="2400" b="1" dirty="0" smtClean="0">
                        <a:solidFill>
                          <a:srgbClr val="C00000"/>
                        </a:solidFill>
                      </a:endParaRPr>
                    </a:p>
                    <a:p>
                      <a:r>
                        <a:rPr lang="en-CA" sz="2400" b="1" dirty="0" smtClean="0">
                          <a:solidFill>
                            <a:srgbClr val="C00000"/>
                          </a:solidFill>
                        </a:rPr>
                        <a:t>Escape</a:t>
                      </a:r>
                      <a:endParaRPr lang="en-CA" sz="2400" b="1" dirty="0">
                        <a:solidFill>
                          <a:srgbClr val="C00000"/>
                        </a:solidFill>
                      </a:endParaRPr>
                    </a:p>
                  </a:txBody>
                  <a:tcPr/>
                </a:tc>
                <a:tc>
                  <a:txBody>
                    <a:bodyPr/>
                    <a:lstStyle/>
                    <a:p>
                      <a:pPr algn="ctr"/>
                      <a:endParaRPr lang="en-CA" sz="2400" b="1" dirty="0" smtClean="0">
                        <a:solidFill>
                          <a:srgbClr val="C00000"/>
                        </a:solidFill>
                      </a:endParaRPr>
                    </a:p>
                    <a:p>
                      <a:pPr algn="ctr"/>
                      <a:r>
                        <a:rPr lang="en-CA" sz="2400" b="1" dirty="0" smtClean="0">
                          <a:solidFill>
                            <a:srgbClr val="C00000"/>
                          </a:solidFill>
                        </a:rPr>
                        <a:t>18%</a:t>
                      </a:r>
                      <a:endParaRPr lang="en-CA" sz="2400" b="1" dirty="0">
                        <a:solidFill>
                          <a:srgbClr val="C00000"/>
                        </a:solidFill>
                      </a:endParaRPr>
                    </a:p>
                  </a:txBody>
                  <a:tcPr/>
                </a:tc>
                <a:tc>
                  <a:txBody>
                    <a:bodyPr/>
                    <a:lstStyle/>
                    <a:p>
                      <a:pPr algn="ctr"/>
                      <a:endParaRPr lang="en-CA" sz="2400" b="1" dirty="0" smtClean="0">
                        <a:solidFill>
                          <a:srgbClr val="C00000"/>
                        </a:solidFill>
                      </a:endParaRPr>
                    </a:p>
                    <a:p>
                      <a:pPr algn="ctr"/>
                      <a:r>
                        <a:rPr lang="en-CA" sz="2400" b="1" dirty="0" smtClean="0">
                          <a:solidFill>
                            <a:srgbClr val="C00000"/>
                          </a:solidFill>
                        </a:rPr>
                        <a:t>8</a:t>
                      </a:r>
                      <a:endParaRPr lang="en-CA" sz="2400" b="1" dirty="0">
                        <a:solidFill>
                          <a:srgbClr val="C00000"/>
                        </a:solidFill>
                      </a:endParaRPr>
                    </a:p>
                  </a:txBody>
                  <a:tcPr/>
                </a:tc>
              </a:tr>
              <a:tr h="640869">
                <a:tc>
                  <a:txBody>
                    <a:bodyPr/>
                    <a:lstStyle/>
                    <a:p>
                      <a:endParaRPr lang="en-CA" sz="2400" b="1" dirty="0" smtClean="0"/>
                    </a:p>
                    <a:p>
                      <a:r>
                        <a:rPr lang="en-CA" sz="2400" b="1" dirty="0" smtClean="0"/>
                        <a:t>Fun</a:t>
                      </a:r>
                      <a:endParaRPr lang="en-CA" sz="2400" b="1" dirty="0"/>
                    </a:p>
                  </a:txBody>
                  <a:tcPr/>
                </a:tc>
                <a:tc>
                  <a:txBody>
                    <a:bodyPr/>
                    <a:lstStyle/>
                    <a:p>
                      <a:pPr algn="ctr"/>
                      <a:endParaRPr lang="en-CA" sz="2400" b="1" dirty="0" smtClean="0"/>
                    </a:p>
                    <a:p>
                      <a:pPr algn="ctr"/>
                      <a:r>
                        <a:rPr lang="en-CA" sz="2400" b="1" dirty="0" smtClean="0"/>
                        <a:t>46%</a:t>
                      </a:r>
                      <a:endParaRPr lang="en-CA" sz="2400" b="1" dirty="0"/>
                    </a:p>
                  </a:txBody>
                  <a:tcPr/>
                </a:tc>
                <a:tc>
                  <a:txBody>
                    <a:bodyPr/>
                    <a:lstStyle/>
                    <a:p>
                      <a:pPr algn="ctr"/>
                      <a:endParaRPr lang="en-CA" sz="2400" b="1" dirty="0" smtClean="0"/>
                    </a:p>
                    <a:p>
                      <a:pPr algn="ctr"/>
                      <a:r>
                        <a:rPr lang="en-CA" sz="2400" b="1" dirty="0" smtClean="0"/>
                        <a:t>5</a:t>
                      </a:r>
                      <a:endParaRPr lang="en-CA" sz="2400" b="1" dirty="0"/>
                    </a:p>
                  </a:txBody>
                  <a:tcPr/>
                </a:tc>
              </a:tr>
              <a:tr h="640869">
                <a:tc>
                  <a:txBody>
                    <a:bodyPr/>
                    <a:lstStyle/>
                    <a:p>
                      <a:endParaRPr lang="en-CA" sz="2400" b="1" dirty="0" smtClean="0"/>
                    </a:p>
                    <a:p>
                      <a:r>
                        <a:rPr lang="en-CA" sz="2400" b="1" dirty="0" smtClean="0"/>
                        <a:t>Win $$</a:t>
                      </a:r>
                      <a:endParaRPr lang="en-CA" sz="2400" b="1" dirty="0"/>
                    </a:p>
                  </a:txBody>
                  <a:tcPr/>
                </a:tc>
                <a:tc>
                  <a:txBody>
                    <a:bodyPr/>
                    <a:lstStyle/>
                    <a:p>
                      <a:pPr algn="ctr"/>
                      <a:endParaRPr lang="en-CA" sz="2400" b="1" dirty="0" smtClean="0"/>
                    </a:p>
                    <a:p>
                      <a:pPr algn="ctr"/>
                      <a:r>
                        <a:rPr lang="en-CA" sz="2400" b="1" dirty="0" smtClean="0"/>
                        <a:t>49%</a:t>
                      </a:r>
                      <a:endParaRPr lang="en-CA" sz="2400" b="1" dirty="0"/>
                    </a:p>
                  </a:txBody>
                  <a:tcPr/>
                </a:tc>
                <a:tc>
                  <a:txBody>
                    <a:bodyPr/>
                    <a:lstStyle/>
                    <a:p>
                      <a:pPr algn="ctr"/>
                      <a:endParaRPr lang="en-CA" sz="2400" b="1" dirty="0" smtClean="0"/>
                    </a:p>
                    <a:p>
                      <a:pPr algn="ctr"/>
                      <a:r>
                        <a:rPr lang="en-CA" sz="2400" b="1" dirty="0" smtClean="0"/>
                        <a:t>5</a:t>
                      </a:r>
                      <a:endParaRPr lang="en-CA" sz="2400" b="1" dirty="0"/>
                    </a:p>
                  </a:txBody>
                  <a:tcPr/>
                </a:tc>
              </a:tr>
              <a:tr h="640869">
                <a:tc>
                  <a:txBody>
                    <a:bodyPr/>
                    <a:lstStyle/>
                    <a:p>
                      <a:endParaRPr lang="en-CA" sz="2400" dirty="0" smtClean="0"/>
                    </a:p>
                    <a:p>
                      <a:r>
                        <a:rPr lang="en-CA" sz="2400" dirty="0" smtClean="0"/>
                        <a:t>Socialize</a:t>
                      </a:r>
                      <a:endParaRPr lang="en-CA" sz="2400" dirty="0"/>
                    </a:p>
                  </a:txBody>
                  <a:tcPr/>
                </a:tc>
                <a:tc>
                  <a:txBody>
                    <a:bodyPr/>
                    <a:lstStyle/>
                    <a:p>
                      <a:pPr algn="ctr"/>
                      <a:endParaRPr lang="en-CA" sz="2400" dirty="0" smtClean="0"/>
                    </a:p>
                    <a:p>
                      <a:pPr algn="ctr"/>
                      <a:r>
                        <a:rPr lang="en-CA" sz="2400" dirty="0" smtClean="0"/>
                        <a:t>36%</a:t>
                      </a:r>
                      <a:endParaRPr lang="en-CA" sz="2400" dirty="0"/>
                    </a:p>
                  </a:txBody>
                  <a:tcPr/>
                </a:tc>
                <a:tc>
                  <a:txBody>
                    <a:bodyPr/>
                    <a:lstStyle/>
                    <a:p>
                      <a:pPr algn="ctr"/>
                      <a:endParaRPr lang="en-CA" sz="2400" dirty="0" smtClean="0"/>
                    </a:p>
                    <a:p>
                      <a:pPr algn="ctr"/>
                      <a:r>
                        <a:rPr lang="en-CA" sz="2400" dirty="0" smtClean="0"/>
                        <a:t>3</a:t>
                      </a:r>
                      <a:endParaRPr lang="en-CA" sz="2400" dirty="0"/>
                    </a:p>
                  </a:txBody>
                  <a:tcPr/>
                </a:tc>
              </a:tr>
              <a:tr h="640869">
                <a:tc>
                  <a:txBody>
                    <a:bodyPr/>
                    <a:lstStyle/>
                    <a:p>
                      <a:endParaRPr lang="en-CA" sz="2400" dirty="0" smtClean="0"/>
                    </a:p>
                    <a:p>
                      <a:r>
                        <a:rPr lang="en-CA" sz="2400" dirty="0" smtClean="0"/>
                        <a:t>Other</a:t>
                      </a:r>
                      <a:endParaRPr lang="en-CA" sz="2400" dirty="0"/>
                    </a:p>
                  </a:txBody>
                  <a:tcPr/>
                </a:tc>
                <a:tc>
                  <a:txBody>
                    <a:bodyPr/>
                    <a:lstStyle/>
                    <a:p>
                      <a:pPr algn="ctr"/>
                      <a:endParaRPr lang="en-CA" sz="2400" dirty="0" smtClean="0"/>
                    </a:p>
                    <a:p>
                      <a:pPr algn="ctr"/>
                      <a:r>
                        <a:rPr lang="en-CA" sz="2400" dirty="0" smtClean="0"/>
                        <a:t>18%</a:t>
                      </a:r>
                      <a:endParaRPr lang="en-CA" sz="2400" dirty="0"/>
                    </a:p>
                  </a:txBody>
                  <a:tcPr/>
                </a:tc>
                <a:tc>
                  <a:txBody>
                    <a:bodyPr/>
                    <a:lstStyle/>
                    <a:p>
                      <a:pPr algn="ctr"/>
                      <a:endParaRPr lang="en-CA" sz="2400" dirty="0" smtClean="0"/>
                    </a:p>
                    <a:p>
                      <a:pPr algn="ctr"/>
                      <a:r>
                        <a:rPr lang="en-CA" sz="2400" dirty="0" smtClean="0"/>
                        <a:t>2</a:t>
                      </a:r>
                      <a:endParaRPr lang="en-CA" sz="2400" dirty="0"/>
                    </a:p>
                  </a:txBody>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Edmonton Aboriginal Study</a:t>
            </a:r>
            <a:br>
              <a:rPr lang="en-CA" b="1" dirty="0" smtClean="0"/>
            </a:br>
            <a:r>
              <a:rPr lang="en-CA" b="1" dirty="0" smtClean="0"/>
              <a:t>(problem gamblers only)</a:t>
            </a:r>
            <a:endParaRPr lang="en-CA" b="1" dirty="0"/>
          </a:p>
        </p:txBody>
      </p:sp>
      <p:graphicFrame>
        <p:nvGraphicFramePr>
          <p:cNvPr id="4" name="Content Placeholder 3"/>
          <p:cNvGraphicFramePr>
            <a:graphicFrameLocks noGrp="1"/>
          </p:cNvGraphicFramePr>
          <p:nvPr>
            <p:ph idx="1"/>
          </p:nvPr>
        </p:nvGraphicFramePr>
        <p:xfrm>
          <a:off x="549275" y="1600200"/>
          <a:ext cx="8042275" cy="416052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6431280" y="5760720"/>
            <a:ext cx="2566670" cy="830997"/>
          </a:xfrm>
          <a:prstGeom prst="rect">
            <a:avLst/>
          </a:prstGeom>
          <a:noFill/>
        </p:spPr>
        <p:txBody>
          <a:bodyPr wrap="square" rtlCol="0">
            <a:spAutoFit/>
          </a:bodyPr>
          <a:lstStyle/>
          <a:p>
            <a:r>
              <a:rPr lang="en-CA" sz="2400" b="1" dirty="0" smtClean="0">
                <a:solidFill>
                  <a:srgbClr val="C00000"/>
                </a:solidFill>
              </a:rPr>
              <a:t>What are they </a:t>
            </a:r>
          </a:p>
          <a:p>
            <a:r>
              <a:rPr lang="en-CA" sz="2400" b="1" dirty="0" smtClean="0">
                <a:solidFill>
                  <a:srgbClr val="C00000"/>
                </a:solidFill>
              </a:rPr>
              <a:t>escaping from?</a:t>
            </a:r>
            <a:endParaRPr lang="en-CA" sz="2400" b="1" dirty="0">
              <a:solidFill>
                <a:srgbClr val="C00000"/>
              </a:solidFill>
            </a:endParaRPr>
          </a:p>
        </p:txBody>
      </p:sp>
      <p:sp>
        <p:nvSpPr>
          <p:cNvPr id="6" name="Down Arrow 5"/>
          <p:cNvSpPr/>
          <p:nvPr/>
        </p:nvSpPr>
        <p:spPr>
          <a:xfrm>
            <a:off x="7193280" y="1444532"/>
            <a:ext cx="650240" cy="782320"/>
          </a:xfrm>
          <a:prstGeom prst="downArrow">
            <a:avLst>
              <a:gd name="adj1" fmla="val 50000"/>
              <a:gd name="adj2"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396240"/>
            <a:ext cx="8042276" cy="920396"/>
          </a:xfrm>
        </p:spPr>
        <p:txBody>
          <a:bodyPr/>
          <a:lstStyle/>
          <a:p>
            <a:pPr>
              <a:spcBef>
                <a:spcPts val="1200"/>
              </a:spcBef>
            </a:pPr>
            <a:r>
              <a:rPr lang="en-CA" b="1" dirty="0" smtClean="0"/>
              <a:t>Social Determinants Perspective</a:t>
            </a:r>
          </a:p>
        </p:txBody>
      </p:sp>
      <p:sp>
        <p:nvSpPr>
          <p:cNvPr id="3" name="Content Placeholder 2"/>
          <p:cNvSpPr>
            <a:spLocks noGrp="1"/>
          </p:cNvSpPr>
          <p:nvPr>
            <p:ph idx="1"/>
          </p:nvPr>
        </p:nvSpPr>
        <p:spPr>
          <a:xfrm>
            <a:off x="335280" y="1444532"/>
            <a:ext cx="8256271" cy="5068028"/>
          </a:xfrm>
        </p:spPr>
        <p:txBody>
          <a:bodyPr>
            <a:normAutofit/>
          </a:bodyPr>
          <a:lstStyle/>
          <a:p>
            <a:pPr lvl="1">
              <a:lnSpc>
                <a:spcPct val="120000"/>
              </a:lnSpc>
            </a:pPr>
            <a:r>
              <a:rPr lang="en-CA" sz="2600" dirty="0" smtClean="0"/>
              <a:t>Current poverty</a:t>
            </a:r>
          </a:p>
          <a:p>
            <a:pPr lvl="1">
              <a:lnSpc>
                <a:spcPct val="120000"/>
              </a:lnSpc>
            </a:pPr>
            <a:r>
              <a:rPr lang="en-CA" sz="2600" dirty="0" smtClean="0"/>
              <a:t>% of life course spent in poverty</a:t>
            </a:r>
          </a:p>
          <a:p>
            <a:pPr lvl="1">
              <a:lnSpc>
                <a:spcPct val="120000"/>
              </a:lnSpc>
            </a:pPr>
            <a:r>
              <a:rPr lang="en-CA" sz="2600" dirty="0" smtClean="0"/>
              <a:t>Current unemployment</a:t>
            </a:r>
          </a:p>
          <a:p>
            <a:pPr lvl="1">
              <a:lnSpc>
                <a:spcPct val="120000"/>
              </a:lnSpc>
            </a:pPr>
            <a:r>
              <a:rPr lang="en-CA" sz="2600" dirty="0" smtClean="0"/>
              <a:t>Negative residential school experiences</a:t>
            </a:r>
          </a:p>
          <a:p>
            <a:pPr lvl="1">
              <a:lnSpc>
                <a:spcPct val="120000"/>
              </a:lnSpc>
            </a:pPr>
            <a:r>
              <a:rPr lang="en-CA" sz="2600" dirty="0" smtClean="0"/>
              <a:t>Physical abuse in childhood</a:t>
            </a:r>
          </a:p>
          <a:p>
            <a:pPr lvl="1">
              <a:lnSpc>
                <a:spcPct val="120000"/>
              </a:lnSpc>
            </a:pPr>
            <a:r>
              <a:rPr lang="en-CA" sz="2600" dirty="0" smtClean="0"/>
              <a:t>Sexual abuse in childhood</a:t>
            </a:r>
          </a:p>
          <a:p>
            <a:pPr lvl="1">
              <a:lnSpc>
                <a:spcPct val="120000"/>
              </a:lnSpc>
            </a:pPr>
            <a:r>
              <a:rPr lang="en-CA" sz="2600" dirty="0" smtClean="0"/>
              <a:t>Level of racism experienced in past 12 months</a:t>
            </a:r>
          </a:p>
          <a:p>
            <a:pPr lvl="1">
              <a:lnSpc>
                <a:spcPct val="120000"/>
              </a:lnSpc>
            </a:pPr>
            <a:r>
              <a:rPr lang="en-CA" sz="2600" dirty="0" smtClean="0"/>
              <a:t>Level of racism experienced as a child</a:t>
            </a:r>
          </a:p>
          <a:p>
            <a:pPr lvl="1">
              <a:lnSpc>
                <a:spcPct val="120000"/>
              </a:lnSpc>
            </a:pPr>
            <a:r>
              <a:rPr lang="en-CA" sz="2600" dirty="0" smtClean="0"/>
              <a:t>Low social support</a:t>
            </a:r>
          </a:p>
          <a:p>
            <a:pPr>
              <a:spcBef>
                <a:spcPts val="1200"/>
              </a:spcBef>
              <a:buNone/>
            </a:pP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p:cBhvr override="childStyle">
                                        <p:cTn id="6" dur="2000" fill="hold"/>
                                        <p:tgtEl>
                                          <p:spTgt spid="3">
                                            <p:txEl>
                                              <p:pRg st="6" end="6"/>
                                            </p:txEl>
                                          </p:spTgt>
                                        </p:tgtEl>
                                        <p:attrNameLst>
                                          <p:attrName>style.color</p:attrName>
                                        </p:attrNameLst>
                                      </p:cBhvr>
                                      <p:to>
                                        <a:srgbClr val="990033"/>
                                      </p:to>
                                    </p:animClr>
                                  </p:childTnLst>
                                </p:cTn>
                              </p:par>
                              <p:par>
                                <p:cTn id="7" presetID="3" presetClass="emph" presetSubtype="2" fill="hold" nodeType="withEffect">
                                  <p:stCondLst>
                                    <p:cond delay="0"/>
                                  </p:stCondLst>
                                  <p:childTnLst>
                                    <p:animClr clrSpc="rgb">
                                      <p:cBhvr override="childStyle">
                                        <p:cTn id="8" dur="2000" fill="hold"/>
                                        <p:tgtEl>
                                          <p:spTgt spid="3">
                                            <p:txEl>
                                              <p:pRg st="7" end="7"/>
                                            </p:txEl>
                                          </p:spTgt>
                                        </p:tgtEl>
                                        <p:attrNameLst>
                                          <p:attrName>style.color</p:attrName>
                                        </p:attrNameLst>
                                      </p:cBhvr>
                                      <p:to>
                                        <a:srgbClr val="990033"/>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dirty="0" smtClean="0"/>
              <a:t>Comment by participant</a:t>
            </a:r>
            <a:endParaRPr lang="en-CA" dirty="0"/>
          </a:p>
        </p:txBody>
      </p:sp>
      <p:sp>
        <p:nvSpPr>
          <p:cNvPr id="3" name="Content Placeholder 2"/>
          <p:cNvSpPr>
            <a:spLocks noGrp="1"/>
          </p:cNvSpPr>
          <p:nvPr>
            <p:ph idx="1"/>
          </p:nvPr>
        </p:nvSpPr>
        <p:spPr>
          <a:xfrm>
            <a:off x="549275" y="1788459"/>
            <a:ext cx="8042276" cy="4343400"/>
          </a:xfrm>
        </p:spPr>
        <p:txBody>
          <a:bodyPr>
            <a:normAutofit/>
          </a:bodyPr>
          <a:lstStyle/>
          <a:p>
            <a:r>
              <a:rPr lang="en-CA" sz="2800" dirty="0" smtClean="0"/>
              <a:t>“There is still a lot of racism and apathy in Alberta, Canada. Negative treatment from white society happens almost daily on some level. It reminds that I am an Aboriginal and  </a:t>
            </a:r>
            <a:r>
              <a:rPr lang="en-CA" sz="2800" b="1" i="1" dirty="0" smtClean="0"/>
              <a:t>not</a:t>
            </a:r>
            <a:r>
              <a:rPr lang="en-CA" sz="2800" dirty="0" smtClean="0"/>
              <a:t> a white Canadian. I often feel like I walk two paths; the Native way – my culture                  vs. the Canadian way – dominant culture.”</a:t>
            </a:r>
            <a:endParaRPr lang="en-CA"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3300" b="1" dirty="0" smtClean="0"/>
              <a:t>How much racism do urban </a:t>
            </a:r>
            <a:br>
              <a:rPr lang="en-CA" sz="3300" b="1" dirty="0" smtClean="0"/>
            </a:br>
            <a:r>
              <a:rPr lang="en-CA" sz="3300" b="1" dirty="0" smtClean="0"/>
              <a:t>Aboriginal people experience?</a:t>
            </a:r>
            <a:endParaRPr lang="en-CA" sz="3300" b="1" dirty="0"/>
          </a:p>
        </p:txBody>
      </p:sp>
      <p:graphicFrame>
        <p:nvGraphicFramePr>
          <p:cNvPr id="4" name="Content Placeholder 3"/>
          <p:cNvGraphicFramePr>
            <a:graphicFrameLocks noGrp="1"/>
          </p:cNvGraphicFramePr>
          <p:nvPr>
            <p:ph idx="1"/>
          </p:nvPr>
        </p:nvGraphicFramePr>
        <p:xfrm>
          <a:off x="549275" y="1686560"/>
          <a:ext cx="8042276" cy="4084320"/>
        </p:xfrm>
        <a:graphic>
          <a:graphicData uri="http://schemas.openxmlformats.org/drawingml/2006/table">
            <a:tbl>
              <a:tblPr firstRow="1" bandRow="1">
                <a:tableStyleId>{5C22544A-7EE6-4342-B048-85BDC9FD1C3A}</a:tableStyleId>
              </a:tblPr>
              <a:tblGrid>
                <a:gridCol w="2875060"/>
                <a:gridCol w="974945"/>
                <a:gridCol w="2181702"/>
                <a:gridCol w="2010569"/>
              </a:tblGrid>
              <a:tr h="701040">
                <a:tc>
                  <a:txBody>
                    <a:bodyPr/>
                    <a:lstStyle/>
                    <a:p>
                      <a:endParaRPr lang="en-CA" dirty="0" smtClean="0"/>
                    </a:p>
                    <a:p>
                      <a:r>
                        <a:rPr lang="en-CA" sz="2400" b="1" dirty="0" smtClean="0"/>
                        <a:t>Group</a:t>
                      </a:r>
                      <a:endParaRPr lang="en-CA" sz="2400" b="1" dirty="0"/>
                    </a:p>
                  </a:txBody>
                  <a:tcPr/>
                </a:tc>
                <a:tc>
                  <a:txBody>
                    <a:bodyPr/>
                    <a:lstStyle/>
                    <a:p>
                      <a:pPr algn="ctr"/>
                      <a:endParaRPr lang="en-CA" dirty="0" smtClean="0"/>
                    </a:p>
                    <a:p>
                      <a:pPr algn="ctr"/>
                      <a:r>
                        <a:rPr lang="en-CA" sz="2400" b="0" dirty="0" smtClean="0"/>
                        <a:t>N</a:t>
                      </a:r>
                      <a:endParaRPr lang="en-CA" sz="2400" b="0" dirty="0"/>
                    </a:p>
                  </a:txBody>
                  <a:tcPr/>
                </a:tc>
                <a:tc>
                  <a:txBody>
                    <a:bodyPr/>
                    <a:lstStyle/>
                    <a:p>
                      <a:pPr algn="ctr"/>
                      <a:r>
                        <a:rPr lang="en-CA" sz="2200" b="0" dirty="0" smtClean="0"/>
                        <a:t>Mean </a:t>
                      </a:r>
                    </a:p>
                    <a:p>
                      <a:pPr algn="ctr"/>
                      <a:r>
                        <a:rPr lang="en-CA" sz="2200" b="0" dirty="0" smtClean="0"/>
                        <a:t>Situations </a:t>
                      </a:r>
                      <a:r>
                        <a:rPr lang="en-CA" sz="2200" b="0" baseline="0" dirty="0" smtClean="0"/>
                        <a:t>(0-9)</a:t>
                      </a:r>
                      <a:endParaRPr lang="en-CA" sz="2200" b="0" dirty="0"/>
                    </a:p>
                  </a:txBody>
                  <a:tcPr/>
                </a:tc>
                <a:tc>
                  <a:txBody>
                    <a:bodyPr/>
                    <a:lstStyle/>
                    <a:p>
                      <a:pPr algn="ctr"/>
                      <a:r>
                        <a:rPr lang="en-CA" sz="2200" b="0" dirty="0" smtClean="0"/>
                        <a:t>Mean Freq </a:t>
                      </a:r>
                      <a:r>
                        <a:rPr lang="en-CA" sz="2200" b="0" baseline="0" dirty="0" smtClean="0"/>
                        <a:t> Score </a:t>
                      </a:r>
                      <a:r>
                        <a:rPr lang="en-CA" sz="2200" b="0" dirty="0" smtClean="0"/>
                        <a:t>(0-45)</a:t>
                      </a:r>
                      <a:endParaRPr lang="en-CA" sz="2200" b="0" dirty="0"/>
                    </a:p>
                  </a:txBody>
                  <a:tcPr/>
                </a:tc>
              </a:tr>
              <a:tr h="638553">
                <a:tc>
                  <a:txBody>
                    <a:bodyPr/>
                    <a:lstStyle/>
                    <a:p>
                      <a:r>
                        <a:rPr lang="en-CA" sz="2200" b="0" dirty="0" smtClean="0">
                          <a:solidFill>
                            <a:schemeClr val="accent3">
                              <a:lumMod val="75000"/>
                            </a:schemeClr>
                          </a:solidFill>
                        </a:rPr>
                        <a:t>Aboriginal </a:t>
                      </a:r>
                    </a:p>
                    <a:p>
                      <a:r>
                        <a:rPr lang="en-CA" sz="2200" b="0" dirty="0" smtClean="0">
                          <a:solidFill>
                            <a:schemeClr val="accent3">
                              <a:lumMod val="75000"/>
                            </a:schemeClr>
                          </a:solidFill>
                        </a:rPr>
                        <a:t>university students</a:t>
                      </a:r>
                      <a:endParaRPr lang="en-CA" sz="2200" b="0" dirty="0">
                        <a:solidFill>
                          <a:schemeClr val="accent3">
                            <a:lumMod val="75000"/>
                          </a:schemeClr>
                        </a:solidFill>
                      </a:endParaRPr>
                    </a:p>
                  </a:txBody>
                  <a:tcPr anchor="b"/>
                </a:tc>
                <a:tc>
                  <a:txBody>
                    <a:bodyPr/>
                    <a:lstStyle/>
                    <a:p>
                      <a:pPr algn="ctr"/>
                      <a:r>
                        <a:rPr lang="en-CA" sz="2400" b="0" dirty="0" smtClean="0">
                          <a:solidFill>
                            <a:schemeClr val="accent3">
                              <a:lumMod val="75000"/>
                            </a:schemeClr>
                          </a:solidFill>
                        </a:rPr>
                        <a:t>60</a:t>
                      </a:r>
                      <a:endParaRPr lang="en-CA" sz="2400" b="0" dirty="0">
                        <a:solidFill>
                          <a:schemeClr val="accent3">
                            <a:lumMod val="75000"/>
                          </a:schemeClr>
                        </a:solidFill>
                      </a:endParaRPr>
                    </a:p>
                  </a:txBody>
                  <a:tcPr anchor="b"/>
                </a:tc>
                <a:tc>
                  <a:txBody>
                    <a:bodyPr/>
                    <a:lstStyle/>
                    <a:p>
                      <a:pPr algn="ctr"/>
                      <a:r>
                        <a:rPr lang="en-CA" sz="2400" b="0" dirty="0" smtClean="0">
                          <a:solidFill>
                            <a:schemeClr val="accent3">
                              <a:lumMod val="75000"/>
                            </a:schemeClr>
                          </a:solidFill>
                        </a:rPr>
                        <a:t>4</a:t>
                      </a:r>
                      <a:endParaRPr lang="en-CA" sz="2400" b="0" dirty="0">
                        <a:solidFill>
                          <a:schemeClr val="accent3">
                            <a:lumMod val="75000"/>
                          </a:schemeClr>
                        </a:solidFill>
                      </a:endParaRPr>
                    </a:p>
                  </a:txBody>
                  <a:tcPr anchor="b"/>
                </a:tc>
                <a:tc>
                  <a:txBody>
                    <a:bodyPr/>
                    <a:lstStyle/>
                    <a:p>
                      <a:pPr algn="ctr"/>
                      <a:r>
                        <a:rPr lang="en-CA" sz="2400" b="0" dirty="0" smtClean="0">
                          <a:solidFill>
                            <a:schemeClr val="accent3">
                              <a:lumMod val="75000"/>
                            </a:schemeClr>
                          </a:solidFill>
                        </a:rPr>
                        <a:t>13</a:t>
                      </a:r>
                      <a:endParaRPr lang="en-CA" sz="2400" b="0" dirty="0">
                        <a:solidFill>
                          <a:schemeClr val="accent3">
                            <a:lumMod val="75000"/>
                          </a:schemeClr>
                        </a:solidFill>
                      </a:endParaRPr>
                    </a:p>
                  </a:txBody>
                  <a:tcPr anchor="b"/>
                </a:tc>
              </a:tr>
              <a:tr h="616037">
                <a:tc>
                  <a:txBody>
                    <a:bodyPr/>
                    <a:lstStyle/>
                    <a:p>
                      <a:endParaRPr lang="en-CA" sz="2200" b="0" dirty="0" smtClean="0">
                        <a:solidFill>
                          <a:schemeClr val="accent3">
                            <a:lumMod val="75000"/>
                          </a:schemeClr>
                        </a:solidFill>
                      </a:endParaRPr>
                    </a:p>
                    <a:p>
                      <a:r>
                        <a:rPr lang="en-CA" sz="2200" b="0" dirty="0" smtClean="0">
                          <a:solidFill>
                            <a:schemeClr val="accent3">
                              <a:lumMod val="75000"/>
                            </a:schemeClr>
                          </a:solidFill>
                        </a:rPr>
                        <a:t>Urban Aboriginals </a:t>
                      </a:r>
                      <a:endParaRPr lang="en-CA" sz="2200" b="0" dirty="0">
                        <a:solidFill>
                          <a:schemeClr val="accent3">
                            <a:lumMod val="75000"/>
                          </a:schemeClr>
                        </a:solidFill>
                      </a:endParaRPr>
                    </a:p>
                  </a:txBody>
                  <a:tcPr anchor="b"/>
                </a:tc>
                <a:tc>
                  <a:txBody>
                    <a:bodyPr/>
                    <a:lstStyle/>
                    <a:p>
                      <a:pPr algn="ctr"/>
                      <a:endParaRPr lang="en-CA" sz="2400" b="0" dirty="0" smtClean="0">
                        <a:solidFill>
                          <a:schemeClr val="accent3">
                            <a:lumMod val="75000"/>
                          </a:schemeClr>
                        </a:solidFill>
                      </a:endParaRPr>
                    </a:p>
                    <a:p>
                      <a:pPr algn="ctr"/>
                      <a:r>
                        <a:rPr lang="en-CA" sz="2400" b="0" dirty="0" smtClean="0">
                          <a:solidFill>
                            <a:schemeClr val="accent3">
                              <a:lumMod val="75000"/>
                            </a:schemeClr>
                          </a:solidFill>
                        </a:rPr>
                        <a:t>381</a:t>
                      </a:r>
                      <a:endParaRPr lang="en-CA" sz="2400" b="0" dirty="0">
                        <a:solidFill>
                          <a:schemeClr val="accent3">
                            <a:lumMod val="75000"/>
                          </a:schemeClr>
                        </a:solidFill>
                      </a:endParaRPr>
                    </a:p>
                  </a:txBody>
                  <a:tcPr anchor="b"/>
                </a:tc>
                <a:tc>
                  <a:txBody>
                    <a:bodyPr/>
                    <a:lstStyle/>
                    <a:p>
                      <a:pPr algn="ctr"/>
                      <a:r>
                        <a:rPr lang="en-CA" sz="2400" b="0" dirty="0" smtClean="0">
                          <a:solidFill>
                            <a:schemeClr val="accent3">
                              <a:lumMod val="75000"/>
                            </a:schemeClr>
                          </a:solidFill>
                        </a:rPr>
                        <a:t>3</a:t>
                      </a:r>
                      <a:endParaRPr lang="en-CA" sz="2400" b="0" dirty="0">
                        <a:solidFill>
                          <a:schemeClr val="accent3">
                            <a:lumMod val="75000"/>
                          </a:schemeClr>
                        </a:solidFill>
                      </a:endParaRPr>
                    </a:p>
                  </a:txBody>
                  <a:tcPr anchor="b"/>
                </a:tc>
                <a:tc>
                  <a:txBody>
                    <a:bodyPr/>
                    <a:lstStyle/>
                    <a:p>
                      <a:pPr algn="ctr"/>
                      <a:r>
                        <a:rPr lang="en-CA" sz="2400" b="0" dirty="0" smtClean="0">
                          <a:solidFill>
                            <a:schemeClr val="accent3">
                              <a:lumMod val="75000"/>
                            </a:schemeClr>
                          </a:solidFill>
                        </a:rPr>
                        <a:t>10</a:t>
                      </a:r>
                      <a:endParaRPr lang="en-CA" sz="2400" b="0" dirty="0">
                        <a:solidFill>
                          <a:schemeClr val="accent3">
                            <a:lumMod val="75000"/>
                          </a:schemeClr>
                        </a:solidFill>
                      </a:endParaRPr>
                    </a:p>
                  </a:txBody>
                  <a:tcPr anchor="b"/>
                </a:tc>
              </a:tr>
              <a:tr h="914400">
                <a:tc>
                  <a:txBody>
                    <a:bodyPr/>
                    <a:lstStyle/>
                    <a:p>
                      <a:r>
                        <a:rPr lang="en-CA" sz="2200" b="0" dirty="0" smtClean="0">
                          <a:solidFill>
                            <a:schemeClr val="accent2">
                              <a:lumMod val="75000"/>
                            </a:schemeClr>
                          </a:solidFill>
                        </a:rPr>
                        <a:t>US African Americans</a:t>
                      </a:r>
                      <a:endParaRPr lang="en-CA" sz="2200" b="0" dirty="0">
                        <a:solidFill>
                          <a:schemeClr val="accent2">
                            <a:lumMod val="75000"/>
                          </a:schemeClr>
                        </a:solidFill>
                      </a:endParaRPr>
                    </a:p>
                  </a:txBody>
                  <a:tcPr anchor="b"/>
                </a:tc>
                <a:tc>
                  <a:txBody>
                    <a:bodyPr/>
                    <a:lstStyle/>
                    <a:p>
                      <a:pPr algn="ctr"/>
                      <a:endParaRPr lang="en-CA" sz="2400" b="0" dirty="0" smtClean="0">
                        <a:solidFill>
                          <a:schemeClr val="accent2">
                            <a:lumMod val="75000"/>
                          </a:schemeClr>
                        </a:solidFill>
                      </a:endParaRPr>
                    </a:p>
                    <a:p>
                      <a:pPr algn="ctr"/>
                      <a:r>
                        <a:rPr lang="en-CA" sz="2400" b="0" dirty="0" smtClean="0">
                          <a:solidFill>
                            <a:schemeClr val="accent2">
                              <a:lumMod val="75000"/>
                            </a:schemeClr>
                          </a:solidFill>
                        </a:rPr>
                        <a:t>156</a:t>
                      </a:r>
                      <a:endParaRPr lang="en-CA" sz="2400" b="0" dirty="0">
                        <a:solidFill>
                          <a:schemeClr val="accent2">
                            <a:lumMod val="75000"/>
                          </a:schemeClr>
                        </a:solidFill>
                      </a:endParaRPr>
                    </a:p>
                  </a:txBody>
                  <a:tcPr anchor="b"/>
                </a:tc>
                <a:tc>
                  <a:txBody>
                    <a:bodyPr/>
                    <a:lstStyle/>
                    <a:p>
                      <a:pPr algn="ctr"/>
                      <a:r>
                        <a:rPr lang="en-CA" sz="2400" b="0" dirty="0" smtClean="0">
                          <a:solidFill>
                            <a:schemeClr val="accent2">
                              <a:lumMod val="75000"/>
                            </a:schemeClr>
                          </a:solidFill>
                        </a:rPr>
                        <a:t>2</a:t>
                      </a:r>
                      <a:endParaRPr lang="en-CA" sz="2400" b="0" dirty="0">
                        <a:solidFill>
                          <a:schemeClr val="accent2">
                            <a:lumMod val="75000"/>
                          </a:schemeClr>
                        </a:solidFill>
                      </a:endParaRPr>
                    </a:p>
                  </a:txBody>
                  <a:tcPr anchor="b"/>
                </a:tc>
                <a:tc>
                  <a:txBody>
                    <a:bodyPr/>
                    <a:lstStyle/>
                    <a:p>
                      <a:pPr algn="ctr"/>
                      <a:r>
                        <a:rPr lang="en-CA" sz="2400" b="0" dirty="0" smtClean="0">
                          <a:solidFill>
                            <a:schemeClr val="accent2">
                              <a:lumMod val="75000"/>
                            </a:schemeClr>
                          </a:solidFill>
                        </a:rPr>
                        <a:t>7</a:t>
                      </a:r>
                      <a:endParaRPr lang="en-CA" sz="2400" b="0" dirty="0">
                        <a:solidFill>
                          <a:schemeClr val="accent2">
                            <a:lumMod val="75000"/>
                          </a:schemeClr>
                        </a:solidFill>
                      </a:endParaRPr>
                    </a:p>
                  </a:txBody>
                  <a:tcPr anchor="b"/>
                </a:tc>
              </a:tr>
              <a:tr h="786137">
                <a:tc>
                  <a:txBody>
                    <a:bodyPr/>
                    <a:lstStyle/>
                    <a:p>
                      <a:endParaRPr lang="en-CA" sz="2200" b="0" dirty="0" smtClean="0">
                        <a:solidFill>
                          <a:schemeClr val="accent2">
                            <a:lumMod val="75000"/>
                          </a:schemeClr>
                        </a:solidFill>
                      </a:endParaRPr>
                    </a:p>
                    <a:p>
                      <a:r>
                        <a:rPr lang="en-CA" sz="2200" b="0" dirty="0" smtClean="0">
                          <a:solidFill>
                            <a:schemeClr val="accent2">
                              <a:lumMod val="75000"/>
                            </a:schemeClr>
                          </a:solidFill>
                        </a:rPr>
                        <a:t>US Latino</a:t>
                      </a:r>
                      <a:r>
                        <a:rPr lang="en-CA" sz="2200" b="0" baseline="0" dirty="0" smtClean="0">
                          <a:solidFill>
                            <a:schemeClr val="accent2">
                              <a:lumMod val="75000"/>
                            </a:schemeClr>
                          </a:solidFill>
                        </a:rPr>
                        <a:t> Americans</a:t>
                      </a:r>
                      <a:endParaRPr lang="en-CA" sz="2200" b="0" dirty="0">
                        <a:solidFill>
                          <a:schemeClr val="accent2">
                            <a:lumMod val="75000"/>
                          </a:schemeClr>
                        </a:solidFill>
                      </a:endParaRPr>
                    </a:p>
                  </a:txBody>
                  <a:tcPr anchor="b"/>
                </a:tc>
                <a:tc>
                  <a:txBody>
                    <a:bodyPr/>
                    <a:lstStyle/>
                    <a:p>
                      <a:pPr algn="ctr"/>
                      <a:endParaRPr lang="en-CA" sz="2400" b="0" dirty="0" smtClean="0">
                        <a:solidFill>
                          <a:schemeClr val="accent2">
                            <a:lumMod val="75000"/>
                          </a:schemeClr>
                        </a:solidFill>
                      </a:endParaRPr>
                    </a:p>
                    <a:p>
                      <a:pPr algn="ctr"/>
                      <a:r>
                        <a:rPr lang="en-CA" sz="2400" b="0" dirty="0" smtClean="0">
                          <a:solidFill>
                            <a:schemeClr val="accent2">
                              <a:lumMod val="75000"/>
                            </a:schemeClr>
                          </a:solidFill>
                        </a:rPr>
                        <a:t>300</a:t>
                      </a:r>
                      <a:endParaRPr lang="en-CA" sz="2400" b="0" dirty="0">
                        <a:solidFill>
                          <a:schemeClr val="accent2">
                            <a:lumMod val="75000"/>
                          </a:schemeClr>
                        </a:solidFill>
                      </a:endParaRPr>
                    </a:p>
                  </a:txBody>
                  <a:tcPr anchor="b"/>
                </a:tc>
                <a:tc>
                  <a:txBody>
                    <a:bodyPr/>
                    <a:lstStyle/>
                    <a:p>
                      <a:pPr algn="ctr"/>
                      <a:r>
                        <a:rPr lang="en-CA" sz="2400" b="0" dirty="0" smtClean="0">
                          <a:solidFill>
                            <a:schemeClr val="accent2">
                              <a:lumMod val="75000"/>
                            </a:schemeClr>
                          </a:solidFill>
                        </a:rPr>
                        <a:t>1</a:t>
                      </a:r>
                      <a:endParaRPr lang="en-CA" sz="2400" b="0" dirty="0">
                        <a:solidFill>
                          <a:schemeClr val="accent2">
                            <a:lumMod val="75000"/>
                          </a:schemeClr>
                        </a:solidFill>
                      </a:endParaRPr>
                    </a:p>
                  </a:txBody>
                  <a:tcPr anchor="b"/>
                </a:tc>
                <a:tc>
                  <a:txBody>
                    <a:bodyPr/>
                    <a:lstStyle/>
                    <a:p>
                      <a:pPr algn="ctr"/>
                      <a:r>
                        <a:rPr lang="en-CA" sz="2400" b="0" dirty="0" smtClean="0">
                          <a:solidFill>
                            <a:schemeClr val="accent2">
                              <a:lumMod val="75000"/>
                            </a:schemeClr>
                          </a:solidFill>
                        </a:rPr>
                        <a:t>3</a:t>
                      </a:r>
                      <a:endParaRPr lang="en-CA" sz="2400" b="0" dirty="0">
                        <a:solidFill>
                          <a:schemeClr val="accent2">
                            <a:lumMod val="75000"/>
                          </a:schemeClr>
                        </a:solidFill>
                      </a:endParaRPr>
                    </a:p>
                  </a:txBody>
                  <a:tcPr anchor="b"/>
                </a:tc>
              </a:tr>
            </a:tbl>
          </a:graphicData>
        </a:graphic>
      </p:graphicFrame>
      <p:sp>
        <p:nvSpPr>
          <p:cNvPr id="5" name="TextBox 4"/>
          <p:cNvSpPr txBox="1"/>
          <p:nvPr/>
        </p:nvSpPr>
        <p:spPr>
          <a:xfrm>
            <a:off x="5669280" y="6106160"/>
            <a:ext cx="4043680" cy="923330"/>
          </a:xfrm>
          <a:prstGeom prst="rect">
            <a:avLst/>
          </a:prstGeom>
          <a:noFill/>
        </p:spPr>
        <p:txBody>
          <a:bodyPr wrap="square" rtlCol="0">
            <a:spAutoFit/>
          </a:bodyPr>
          <a:lstStyle/>
          <a:p>
            <a:r>
              <a:rPr lang="en-US" b="1" dirty="0" smtClean="0"/>
              <a:t>US Data</a:t>
            </a:r>
            <a:r>
              <a:rPr lang="en-US" dirty="0" smtClean="0"/>
              <a:t>:  Kreiger, Smith, Naishadham, et al. (2005)</a:t>
            </a:r>
          </a:p>
          <a:p>
            <a:endParaRPr lang="en-CA"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263244"/>
            <a:ext cx="8042276" cy="1336956"/>
          </a:xfrm>
        </p:spPr>
        <p:txBody>
          <a:bodyPr/>
          <a:lstStyle/>
          <a:p>
            <a:r>
              <a:rPr lang="en-CA" b="1" dirty="0" smtClean="0"/>
              <a:t>Racial discrimination </a:t>
            </a:r>
            <a:br>
              <a:rPr lang="en-CA" b="1" dirty="0" smtClean="0"/>
            </a:br>
            <a:r>
              <a:rPr lang="en-CA" b="1" dirty="0" smtClean="0"/>
              <a:t>in public places in past yr</a:t>
            </a:r>
            <a:endParaRPr lang="en-CA" b="1" dirty="0"/>
          </a:p>
        </p:txBody>
      </p:sp>
      <p:graphicFrame>
        <p:nvGraphicFramePr>
          <p:cNvPr id="4" name="Content Placeholder 3"/>
          <p:cNvGraphicFramePr>
            <a:graphicFrameLocks noGrp="1"/>
          </p:cNvGraphicFramePr>
          <p:nvPr>
            <p:ph idx="1"/>
          </p:nvPr>
        </p:nvGraphicFramePr>
        <p:xfrm>
          <a:off x="549275" y="1600200"/>
          <a:ext cx="8042275" cy="43434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322729"/>
            <a:ext cx="8042276" cy="1336956"/>
          </a:xfrm>
        </p:spPr>
        <p:txBody>
          <a:bodyPr/>
          <a:lstStyle/>
          <a:p>
            <a:r>
              <a:rPr lang="en-CA" dirty="0" smtClean="0"/>
              <a:t>Racism in </a:t>
            </a:r>
            <a:br>
              <a:rPr lang="en-CA" dirty="0" smtClean="0"/>
            </a:br>
            <a:r>
              <a:rPr lang="en-CA" dirty="0" smtClean="0"/>
              <a:t>Public Urban Spaces</a:t>
            </a:r>
            <a:endParaRPr lang="en-CA" dirty="0"/>
          </a:p>
        </p:txBody>
      </p:sp>
      <p:sp>
        <p:nvSpPr>
          <p:cNvPr id="3" name="Content Placeholder 2"/>
          <p:cNvSpPr>
            <a:spLocks noGrp="1"/>
          </p:cNvSpPr>
          <p:nvPr>
            <p:ph idx="1"/>
          </p:nvPr>
        </p:nvSpPr>
        <p:spPr>
          <a:xfrm>
            <a:off x="549275" y="1976718"/>
            <a:ext cx="8042276" cy="4531658"/>
          </a:xfrm>
        </p:spPr>
        <p:txBody>
          <a:bodyPr>
            <a:normAutofit/>
          </a:bodyPr>
          <a:lstStyle/>
          <a:p>
            <a:pPr>
              <a:buNone/>
            </a:pPr>
            <a:r>
              <a:rPr lang="en-CA" b="1" dirty="0" smtClean="0"/>
              <a:t>Aboriginal Women</a:t>
            </a:r>
          </a:p>
          <a:p>
            <a:pPr>
              <a:spcBef>
                <a:spcPts val="600"/>
              </a:spcBef>
            </a:pPr>
            <a:r>
              <a:rPr lang="en-CA" dirty="0" smtClean="0"/>
              <a:t>“Almost all the time if I am at a bus stop people look at me as if I were a hooker. It makes me feel like I can’t go anywhere without that label.”</a:t>
            </a:r>
          </a:p>
          <a:p>
            <a:pPr>
              <a:spcBef>
                <a:spcPts val="600"/>
              </a:spcBef>
              <a:buNone/>
            </a:pPr>
            <a:endParaRPr lang="en-CA" sz="800" dirty="0" smtClean="0"/>
          </a:p>
          <a:p>
            <a:pPr>
              <a:buNone/>
            </a:pPr>
            <a:r>
              <a:rPr lang="en-US" b="1" dirty="0" smtClean="0"/>
              <a:t>Aboriginal Men</a:t>
            </a:r>
            <a:endParaRPr lang="en-US" dirty="0" smtClean="0"/>
          </a:p>
          <a:p>
            <a:pPr>
              <a:spcBef>
                <a:spcPts val="600"/>
              </a:spcBef>
            </a:pPr>
            <a:r>
              <a:rPr lang="en-US" dirty="0" smtClean="0"/>
              <a:t>“Before I couldn’t even walk down the street without someone yelling ‘go back to where you come from  f***</a:t>
            </a:r>
            <a:r>
              <a:rPr lang="en-US" dirty="0" err="1" smtClean="0"/>
              <a:t>ing</a:t>
            </a:r>
            <a:r>
              <a:rPr lang="en-US" dirty="0" smtClean="0"/>
              <a:t> Indian’ or being stared down by cops. It is unsafe for us sometimes.”</a:t>
            </a:r>
          </a:p>
          <a:p>
            <a:endParaRPr lang="en-CA" dirty="0" smtClean="0"/>
          </a:p>
          <a:p>
            <a:endParaRPr lang="en-CA"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Racial discrimination </a:t>
            </a:r>
            <a:br>
              <a:rPr lang="en-CA" b="1" dirty="0" smtClean="0"/>
            </a:br>
            <a:r>
              <a:rPr lang="en-CA" b="1" dirty="0" smtClean="0"/>
              <a:t>at school in past yr</a:t>
            </a:r>
            <a:endParaRPr lang="en-CA" b="1" dirty="0"/>
          </a:p>
        </p:txBody>
      </p:sp>
      <p:graphicFrame>
        <p:nvGraphicFramePr>
          <p:cNvPr id="4" name="Content Placeholder 3"/>
          <p:cNvGraphicFramePr>
            <a:graphicFrameLocks noGrp="1"/>
          </p:cNvGraphicFramePr>
          <p:nvPr>
            <p:ph idx="1"/>
          </p:nvPr>
        </p:nvGraphicFramePr>
        <p:xfrm>
          <a:off x="549275" y="1277471"/>
          <a:ext cx="8042275" cy="43434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1"/>
          <p:cNvSpPr txBox="1"/>
          <p:nvPr/>
        </p:nvSpPr>
        <p:spPr>
          <a:xfrm>
            <a:off x="549275" y="5082988"/>
            <a:ext cx="8322610" cy="107576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CA" sz="2400" dirty="0" smtClean="0">
                <a:solidFill>
                  <a:schemeClr val="accent3">
                    <a:lumMod val="50000"/>
                  </a:schemeClr>
                </a:solidFill>
              </a:rPr>
              <a:t>“Elementary I got into fights about ‘</a:t>
            </a:r>
            <a:r>
              <a:rPr lang="en-CA" sz="2400" dirty="0" err="1" smtClean="0">
                <a:solidFill>
                  <a:schemeClr val="accent3">
                    <a:lumMod val="50000"/>
                  </a:schemeClr>
                </a:solidFill>
              </a:rPr>
              <a:t>Indianness</a:t>
            </a:r>
            <a:r>
              <a:rPr lang="en-CA" sz="2400" dirty="0" smtClean="0">
                <a:solidFill>
                  <a:schemeClr val="accent3">
                    <a:lumMod val="50000"/>
                  </a:schemeClr>
                </a:solidFill>
              </a:rPr>
              <a:t>’. Secondary [school] was name calling and racial slurs. University is ‘invisible’ racial discrimination to outright racial slurs.”</a:t>
            </a:r>
          </a:p>
          <a:p>
            <a:endParaRPr lang="en-CA" sz="11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Racial discrimination </a:t>
            </a:r>
            <a:br>
              <a:rPr lang="en-CA" b="1" dirty="0" smtClean="0"/>
            </a:br>
            <a:r>
              <a:rPr lang="en-CA" b="1" dirty="0" smtClean="0"/>
              <a:t>in stores and restaurants in past yr</a:t>
            </a:r>
            <a:endParaRPr lang="en-CA" b="1" dirty="0"/>
          </a:p>
        </p:txBody>
      </p:sp>
      <p:graphicFrame>
        <p:nvGraphicFramePr>
          <p:cNvPr id="4" name="Content Placeholder 3"/>
          <p:cNvGraphicFramePr>
            <a:graphicFrameLocks noGrp="1"/>
          </p:cNvGraphicFramePr>
          <p:nvPr>
            <p:ph idx="1"/>
          </p:nvPr>
        </p:nvGraphicFramePr>
        <p:xfrm>
          <a:off x="549275" y="1600200"/>
          <a:ext cx="8042275" cy="43434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1"/>
          <p:cNvSpPr txBox="1"/>
          <p:nvPr/>
        </p:nvSpPr>
        <p:spPr>
          <a:xfrm>
            <a:off x="348504" y="5405717"/>
            <a:ext cx="7719731" cy="107576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400" dirty="0" smtClean="0">
                <a:solidFill>
                  <a:schemeClr val="accent3">
                    <a:lumMod val="50000"/>
                  </a:schemeClr>
                </a:solidFill>
              </a:rPr>
              <a:t>[At an optometrist’s office]: “’Oh we don’t cover Indians here’… assuming I can’t afford glasses off the shelf.”</a:t>
            </a:r>
          </a:p>
          <a:p>
            <a:endParaRPr lang="en-CA" sz="11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Impacts of Racism</a:t>
            </a:r>
            <a:endParaRPr lang="en-CA" dirty="0"/>
          </a:p>
        </p:txBody>
      </p:sp>
      <p:sp>
        <p:nvSpPr>
          <p:cNvPr id="3" name="Content Placeholder 2"/>
          <p:cNvSpPr>
            <a:spLocks noGrp="1"/>
          </p:cNvSpPr>
          <p:nvPr>
            <p:ph idx="1"/>
          </p:nvPr>
        </p:nvSpPr>
        <p:spPr>
          <a:xfrm>
            <a:off x="549275" y="1788459"/>
            <a:ext cx="8042276" cy="4343400"/>
          </a:xfrm>
        </p:spPr>
        <p:txBody>
          <a:bodyPr>
            <a:normAutofit lnSpcReduction="10000"/>
          </a:bodyPr>
          <a:lstStyle/>
          <a:p>
            <a:r>
              <a:rPr lang="en-CA" dirty="0" smtClean="0"/>
              <a:t>“Being a minority is like being in a cage with no help. Sometimes its better to accept than fight.”</a:t>
            </a:r>
          </a:p>
          <a:p>
            <a:r>
              <a:rPr lang="en-CA" dirty="0" smtClean="0"/>
              <a:t>“Although it happens at least once a month, I am always caught off guard.”</a:t>
            </a:r>
          </a:p>
          <a:p>
            <a:r>
              <a:rPr lang="en-CA" dirty="0" smtClean="0"/>
              <a:t>“It makes it difficult to concentrate and want to succeed.” </a:t>
            </a:r>
          </a:p>
          <a:p>
            <a:r>
              <a:rPr lang="en-CA" dirty="0" smtClean="0"/>
              <a:t>“We are all not drunks and addicts and gamblers and we don’t go through life on welfare and education-less! We are people. I sometimes feel so stereotyped by this.”</a:t>
            </a:r>
          </a:p>
          <a:p>
            <a:endParaRPr lang="en-CA" dirty="0" smtClean="0"/>
          </a:p>
          <a:p>
            <a:endParaRPr lang="en-CA"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9144000" cy="914400"/>
          </a:xfrm>
        </p:spPr>
        <p:txBody>
          <a:bodyPr/>
          <a:lstStyle/>
          <a:p>
            <a:pPr>
              <a:defRPr/>
            </a:pPr>
            <a:r>
              <a:rPr lang="en-CA" dirty="0" smtClean="0">
                <a:ea typeface="+mj-ea"/>
                <a:cs typeface="+mj-cs"/>
              </a:rPr>
              <a:t>How do social circumstances lead to addiction? </a:t>
            </a:r>
            <a:endParaRPr lang="en-CA" dirty="0">
              <a:ea typeface="+mj-ea"/>
              <a:cs typeface="+mj-cs"/>
            </a:endParaRPr>
          </a:p>
        </p:txBody>
      </p:sp>
      <p:graphicFrame>
        <p:nvGraphicFramePr>
          <p:cNvPr id="4" name="Content Placeholder 3"/>
          <p:cNvGraphicFramePr>
            <a:graphicFrameLocks noGrp="1"/>
          </p:cNvGraphicFramePr>
          <p:nvPr>
            <p:ph idx="1"/>
          </p:nvPr>
        </p:nvGraphicFramePr>
        <p:xfrm>
          <a:off x="0" y="1066800"/>
          <a:ext cx="8610600" cy="556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308" y="675273"/>
            <a:ext cx="8042276" cy="1008787"/>
          </a:xfrm>
        </p:spPr>
        <p:txBody>
          <a:bodyPr/>
          <a:lstStyle/>
          <a:p>
            <a:pPr algn="l"/>
            <a:r>
              <a:rPr lang="en-CA" sz="3200" b="1" dirty="0" smtClean="0">
                <a:solidFill>
                  <a:schemeClr val="tx1">
                    <a:lumMod val="75000"/>
                    <a:lumOff val="25000"/>
                  </a:schemeClr>
                </a:solidFill>
              </a:rPr>
              <a:t>Edmonton</a:t>
            </a:r>
            <a:br>
              <a:rPr lang="en-CA" sz="3200" b="1" dirty="0" smtClean="0">
                <a:solidFill>
                  <a:schemeClr val="tx1">
                    <a:lumMod val="75000"/>
                    <a:lumOff val="25000"/>
                  </a:schemeClr>
                </a:solidFill>
              </a:rPr>
            </a:br>
            <a:r>
              <a:rPr lang="en-CA" sz="3200" b="1" dirty="0" smtClean="0">
                <a:solidFill>
                  <a:schemeClr val="tx1">
                    <a:lumMod val="75000"/>
                    <a:lumOff val="25000"/>
                  </a:schemeClr>
                </a:solidFill>
              </a:rPr>
              <a:t>Aboriginal</a:t>
            </a:r>
            <a:br>
              <a:rPr lang="en-CA" sz="3200" b="1" dirty="0" smtClean="0">
                <a:solidFill>
                  <a:schemeClr val="tx1">
                    <a:lumMod val="75000"/>
                    <a:lumOff val="25000"/>
                  </a:schemeClr>
                </a:solidFill>
              </a:rPr>
            </a:br>
            <a:r>
              <a:rPr lang="en-CA" sz="3200" b="1" dirty="0" smtClean="0">
                <a:solidFill>
                  <a:schemeClr val="tx1">
                    <a:lumMod val="75000"/>
                    <a:lumOff val="25000"/>
                  </a:schemeClr>
                </a:solidFill>
              </a:rPr>
              <a:t>Study</a:t>
            </a:r>
            <a:endParaRPr lang="en-CA" sz="3200" b="1" dirty="0">
              <a:solidFill>
                <a:schemeClr val="tx1">
                  <a:lumMod val="75000"/>
                  <a:lumOff val="25000"/>
                </a:schemeClr>
              </a:solidFill>
            </a:endParaRPr>
          </a:p>
        </p:txBody>
      </p:sp>
      <p:sp>
        <p:nvSpPr>
          <p:cNvPr id="14" name="Freeform 13"/>
          <p:cNvSpPr/>
          <p:nvPr/>
        </p:nvSpPr>
        <p:spPr>
          <a:xfrm>
            <a:off x="5345156" y="3596784"/>
            <a:ext cx="2860428" cy="1412382"/>
          </a:xfrm>
          <a:custGeom>
            <a:avLst/>
            <a:gdLst>
              <a:gd name="connsiteX0" fmla="*/ 0 w 2860428"/>
              <a:gd name="connsiteY0" fmla="*/ 706191 h 1412382"/>
              <a:gd name="connsiteX1" fmla="*/ 797008 w 2860428"/>
              <a:gd name="connsiteY1" fmla="*/ 72985 h 1412382"/>
              <a:gd name="connsiteX2" fmla="*/ 1430215 w 2860428"/>
              <a:gd name="connsiteY2" fmla="*/ 2 h 1412382"/>
              <a:gd name="connsiteX3" fmla="*/ 2063423 w 2860428"/>
              <a:gd name="connsiteY3" fmla="*/ 72986 h 1412382"/>
              <a:gd name="connsiteX4" fmla="*/ 2860428 w 2860428"/>
              <a:gd name="connsiteY4" fmla="*/ 706196 h 1412382"/>
              <a:gd name="connsiteX5" fmla="*/ 2063421 w 2860428"/>
              <a:gd name="connsiteY5" fmla="*/ 1339404 h 1412382"/>
              <a:gd name="connsiteX6" fmla="*/ 1430213 w 2860428"/>
              <a:gd name="connsiteY6" fmla="*/ 1412387 h 1412382"/>
              <a:gd name="connsiteX7" fmla="*/ 797005 w 2860428"/>
              <a:gd name="connsiteY7" fmla="*/ 1339403 h 1412382"/>
              <a:gd name="connsiteX8" fmla="*/ -1 w 2860428"/>
              <a:gd name="connsiteY8" fmla="*/ 706194 h 1412382"/>
              <a:gd name="connsiteX9" fmla="*/ 0 w 2860428"/>
              <a:gd name="connsiteY9" fmla="*/ 706191 h 1412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60428" h="1412382">
                <a:moveTo>
                  <a:pt x="0" y="706191"/>
                </a:moveTo>
                <a:cubicBezTo>
                  <a:pt x="1" y="437434"/>
                  <a:pt x="308959" y="191973"/>
                  <a:pt x="797008" y="72985"/>
                </a:cubicBezTo>
                <a:cubicBezTo>
                  <a:pt x="993929" y="24975"/>
                  <a:pt x="1210597" y="2"/>
                  <a:pt x="1430215" y="2"/>
                </a:cubicBezTo>
                <a:cubicBezTo>
                  <a:pt x="1649834" y="2"/>
                  <a:pt x="1866502" y="24975"/>
                  <a:pt x="2063423" y="72986"/>
                </a:cubicBezTo>
                <a:cubicBezTo>
                  <a:pt x="2551473" y="191975"/>
                  <a:pt x="2860430" y="437437"/>
                  <a:pt x="2860428" y="706196"/>
                </a:cubicBezTo>
                <a:cubicBezTo>
                  <a:pt x="2860428" y="974954"/>
                  <a:pt x="2551471" y="1220415"/>
                  <a:pt x="2063421" y="1339404"/>
                </a:cubicBezTo>
                <a:cubicBezTo>
                  <a:pt x="1866500" y="1387414"/>
                  <a:pt x="1649832" y="1412387"/>
                  <a:pt x="1430213" y="1412387"/>
                </a:cubicBezTo>
                <a:cubicBezTo>
                  <a:pt x="1210595" y="1412387"/>
                  <a:pt x="993926" y="1387414"/>
                  <a:pt x="797005" y="1339403"/>
                </a:cubicBezTo>
                <a:cubicBezTo>
                  <a:pt x="308955" y="1220414"/>
                  <a:pt x="-2" y="974952"/>
                  <a:pt x="-1" y="706194"/>
                </a:cubicBezTo>
                <a:cubicBezTo>
                  <a:pt x="-1" y="706193"/>
                  <a:pt x="0" y="706192"/>
                  <a:pt x="0" y="706191"/>
                </a:cubicBezTo>
                <a:close/>
              </a:path>
            </a:pathLst>
          </a:custGeom>
          <a:gradFill rotWithShape="0">
            <a:gsLst>
              <a:gs pos="0">
                <a:srgbClr val="D6B19C"/>
              </a:gs>
              <a:gs pos="30000">
                <a:srgbClr val="D49E6C"/>
              </a:gs>
              <a:gs pos="70000">
                <a:srgbClr val="A65528"/>
              </a:gs>
              <a:gs pos="100000">
                <a:srgbClr val="663012"/>
              </a:gs>
            </a:gsLst>
            <a:lin ang="16200000" scaled="0"/>
          </a:gra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spcFirstLastPara="0" vert="horz" wrap="square" lIns="502720" tIns="290658" rIns="502720" bIns="290658" numCol="1" spcCol="1270" anchor="ctr" anchorCtr="0">
            <a:noAutofit/>
          </a:bodyPr>
          <a:lstStyle/>
          <a:p>
            <a:pPr lvl="0" algn="ctr" defTabSz="977900">
              <a:lnSpc>
                <a:spcPct val="90000"/>
              </a:lnSpc>
              <a:spcBef>
                <a:spcPct val="0"/>
              </a:spcBef>
              <a:spcAft>
                <a:spcPct val="35000"/>
              </a:spcAft>
            </a:pPr>
            <a:r>
              <a:rPr lang="en-CA" sz="2400" b="1" kern="1200" dirty="0" smtClean="0"/>
              <a:t>Problem Gambling Score</a:t>
            </a:r>
            <a:endParaRPr lang="en-CA" sz="2400" b="1" kern="1200" dirty="0"/>
          </a:p>
        </p:txBody>
      </p:sp>
      <p:sp>
        <p:nvSpPr>
          <p:cNvPr id="15" name="Freeform 14"/>
          <p:cNvSpPr/>
          <p:nvPr/>
        </p:nvSpPr>
        <p:spPr>
          <a:xfrm rot="21625260">
            <a:off x="3865425" y="4089540"/>
            <a:ext cx="1315336" cy="393770"/>
          </a:xfrm>
          <a:custGeom>
            <a:avLst/>
            <a:gdLst>
              <a:gd name="connsiteX0" fmla="*/ 0 w 1315336"/>
              <a:gd name="connsiteY0" fmla="*/ 196885 h 393769"/>
              <a:gd name="connsiteX1" fmla="*/ 196885 w 1315336"/>
              <a:gd name="connsiteY1" fmla="*/ 0 h 393769"/>
              <a:gd name="connsiteX2" fmla="*/ 196885 w 1315336"/>
              <a:gd name="connsiteY2" fmla="*/ 78754 h 393769"/>
              <a:gd name="connsiteX3" fmla="*/ 1118452 w 1315336"/>
              <a:gd name="connsiteY3" fmla="*/ 78754 h 393769"/>
              <a:gd name="connsiteX4" fmla="*/ 1118452 w 1315336"/>
              <a:gd name="connsiteY4" fmla="*/ 0 h 393769"/>
              <a:gd name="connsiteX5" fmla="*/ 1315336 w 1315336"/>
              <a:gd name="connsiteY5" fmla="*/ 196885 h 393769"/>
              <a:gd name="connsiteX6" fmla="*/ 1118452 w 1315336"/>
              <a:gd name="connsiteY6" fmla="*/ 393769 h 393769"/>
              <a:gd name="connsiteX7" fmla="*/ 1118452 w 1315336"/>
              <a:gd name="connsiteY7" fmla="*/ 315015 h 393769"/>
              <a:gd name="connsiteX8" fmla="*/ 196885 w 1315336"/>
              <a:gd name="connsiteY8" fmla="*/ 315015 h 393769"/>
              <a:gd name="connsiteX9" fmla="*/ 196885 w 1315336"/>
              <a:gd name="connsiteY9" fmla="*/ 393769 h 393769"/>
              <a:gd name="connsiteX10" fmla="*/ 0 w 1315336"/>
              <a:gd name="connsiteY10" fmla="*/ 196885 h 39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15336" h="393769">
                <a:moveTo>
                  <a:pt x="1315336" y="196884"/>
                </a:moveTo>
                <a:lnTo>
                  <a:pt x="1118451" y="393768"/>
                </a:lnTo>
                <a:lnTo>
                  <a:pt x="1118451" y="315014"/>
                </a:lnTo>
                <a:lnTo>
                  <a:pt x="196884" y="315014"/>
                </a:lnTo>
                <a:lnTo>
                  <a:pt x="196884" y="393768"/>
                </a:lnTo>
                <a:lnTo>
                  <a:pt x="0" y="196884"/>
                </a:lnTo>
                <a:lnTo>
                  <a:pt x="196884" y="1"/>
                </a:lnTo>
                <a:lnTo>
                  <a:pt x="196884" y="78755"/>
                </a:lnTo>
                <a:lnTo>
                  <a:pt x="1118451" y="78755"/>
                </a:lnTo>
                <a:lnTo>
                  <a:pt x="1118451" y="1"/>
                </a:lnTo>
                <a:lnTo>
                  <a:pt x="1315336" y="196884"/>
                </a:lnTo>
                <a:close/>
              </a:path>
            </a:pathLst>
          </a:custGeom>
          <a:scene3d>
            <a:camera prst="orthographicFront"/>
            <a:lightRig rig="flat" dir="t"/>
          </a:scene3d>
          <a:sp3d z="-80000" prstMaterial="plastic">
            <a:bevelT w="50800" h="50800"/>
            <a:bevelB w="25400" h="25400" prst="angle"/>
          </a:sp3d>
        </p:spPr>
        <p:style>
          <a:lnRef idx="0">
            <a:schemeClr val="accent2">
              <a:tint val="60000"/>
              <a:hueOff val="0"/>
              <a:satOff val="0"/>
              <a:lumOff val="0"/>
              <a:alphaOff val="0"/>
            </a:schemeClr>
          </a:lnRef>
          <a:fillRef idx="3">
            <a:schemeClr val="accent2">
              <a:tint val="60000"/>
              <a:hueOff val="0"/>
              <a:satOff val="0"/>
              <a:lumOff val="0"/>
              <a:alphaOff val="0"/>
            </a:schemeClr>
          </a:fillRef>
          <a:effectRef idx="2">
            <a:schemeClr val="accent2">
              <a:tint val="60000"/>
              <a:hueOff val="0"/>
              <a:satOff val="0"/>
              <a:lumOff val="0"/>
              <a:alphaOff val="0"/>
            </a:schemeClr>
          </a:effectRef>
          <a:fontRef idx="minor">
            <a:schemeClr val="lt1"/>
          </a:fontRef>
        </p:style>
        <p:txBody>
          <a:bodyPr spcFirstLastPara="0" vert="horz" wrap="square" lIns="118131" tIns="78754" rIns="118130" bIns="78754" numCol="1" spcCol="1270" anchor="ctr" anchorCtr="0">
            <a:noAutofit/>
          </a:bodyPr>
          <a:lstStyle/>
          <a:p>
            <a:pPr lvl="0" algn="ctr" defTabSz="755650">
              <a:lnSpc>
                <a:spcPct val="90000"/>
              </a:lnSpc>
              <a:spcBef>
                <a:spcPct val="0"/>
              </a:spcBef>
              <a:spcAft>
                <a:spcPct val="35000"/>
              </a:spcAft>
            </a:pPr>
            <a:endParaRPr lang="en-CA" sz="1700" kern="1200"/>
          </a:p>
        </p:txBody>
      </p:sp>
      <p:sp>
        <p:nvSpPr>
          <p:cNvPr id="16" name="Freeform 15"/>
          <p:cNvSpPr/>
          <p:nvPr/>
        </p:nvSpPr>
        <p:spPr>
          <a:xfrm>
            <a:off x="970594" y="3596784"/>
            <a:ext cx="2745619" cy="1334821"/>
          </a:xfrm>
          <a:custGeom>
            <a:avLst/>
            <a:gdLst>
              <a:gd name="connsiteX0" fmla="*/ 0 w 2582652"/>
              <a:gd name="connsiteY0" fmla="*/ 667411 h 1334821"/>
              <a:gd name="connsiteX1" fmla="*/ 698424 w 2582652"/>
              <a:gd name="connsiteY1" fmla="*/ 74509 h 1334821"/>
              <a:gd name="connsiteX2" fmla="*/ 1291327 w 2582652"/>
              <a:gd name="connsiteY2" fmla="*/ 1 h 1334821"/>
              <a:gd name="connsiteX3" fmla="*/ 1884231 w 2582652"/>
              <a:gd name="connsiteY3" fmla="*/ 74509 h 1334821"/>
              <a:gd name="connsiteX4" fmla="*/ 2582653 w 2582652"/>
              <a:gd name="connsiteY4" fmla="*/ 667414 h 1334821"/>
              <a:gd name="connsiteX5" fmla="*/ 1884230 w 2582652"/>
              <a:gd name="connsiteY5" fmla="*/ 1260317 h 1334821"/>
              <a:gd name="connsiteX6" fmla="*/ 1291327 w 2582652"/>
              <a:gd name="connsiteY6" fmla="*/ 1334825 h 1334821"/>
              <a:gd name="connsiteX7" fmla="*/ 698424 w 2582652"/>
              <a:gd name="connsiteY7" fmla="*/ 1260317 h 1334821"/>
              <a:gd name="connsiteX8" fmla="*/ 2 w 2582652"/>
              <a:gd name="connsiteY8" fmla="*/ 667413 h 1334821"/>
              <a:gd name="connsiteX9" fmla="*/ 0 w 2582652"/>
              <a:gd name="connsiteY9" fmla="*/ 667411 h 1334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82652" h="1334821">
                <a:moveTo>
                  <a:pt x="0" y="667411"/>
                </a:moveTo>
                <a:cubicBezTo>
                  <a:pt x="1" y="417829"/>
                  <a:pt x="269435" y="189103"/>
                  <a:pt x="698424" y="74509"/>
                </a:cubicBezTo>
                <a:cubicBezTo>
                  <a:pt x="881705" y="25550"/>
                  <a:pt x="1085014" y="1"/>
                  <a:pt x="1291327" y="1"/>
                </a:cubicBezTo>
                <a:cubicBezTo>
                  <a:pt x="1497640" y="1"/>
                  <a:pt x="1700950" y="25550"/>
                  <a:pt x="1884231" y="74509"/>
                </a:cubicBezTo>
                <a:cubicBezTo>
                  <a:pt x="2313221" y="189103"/>
                  <a:pt x="2582654" y="417831"/>
                  <a:pt x="2582653" y="667414"/>
                </a:cubicBezTo>
                <a:cubicBezTo>
                  <a:pt x="2582653" y="916996"/>
                  <a:pt x="2313219" y="1145723"/>
                  <a:pt x="1884230" y="1260317"/>
                </a:cubicBezTo>
                <a:cubicBezTo>
                  <a:pt x="1700949" y="1309276"/>
                  <a:pt x="1497640" y="1334825"/>
                  <a:pt x="1291327" y="1334825"/>
                </a:cubicBezTo>
                <a:cubicBezTo>
                  <a:pt x="1085014" y="1334825"/>
                  <a:pt x="881704" y="1309276"/>
                  <a:pt x="698424" y="1260317"/>
                </a:cubicBezTo>
                <a:cubicBezTo>
                  <a:pt x="269434" y="1145723"/>
                  <a:pt x="1" y="916995"/>
                  <a:pt x="2" y="667413"/>
                </a:cubicBezTo>
                <a:lnTo>
                  <a:pt x="0" y="667411"/>
                </a:lnTo>
                <a:close/>
              </a:path>
            </a:pathLst>
          </a:custGeom>
          <a:gradFill rotWithShape="0">
            <a:gsLst>
              <a:gs pos="0">
                <a:srgbClr val="D6B19C"/>
              </a:gs>
              <a:gs pos="30000">
                <a:srgbClr val="D49E6C"/>
              </a:gs>
              <a:gs pos="70000">
                <a:srgbClr val="A65528"/>
              </a:gs>
              <a:gs pos="100000">
                <a:srgbClr val="663012"/>
              </a:gs>
            </a:gsLst>
            <a:lin ang="16200000" scaled="0"/>
          </a:gra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spcFirstLastPara="0" vert="horz" wrap="square" lIns="465851" tIns="283110" rIns="465851" bIns="283110" numCol="1" spcCol="1270" anchor="ctr" anchorCtr="0">
            <a:noAutofit/>
          </a:bodyPr>
          <a:lstStyle/>
          <a:p>
            <a:pPr lvl="0" algn="ctr" defTabSz="1022350">
              <a:lnSpc>
                <a:spcPct val="90000"/>
              </a:lnSpc>
              <a:spcBef>
                <a:spcPct val="0"/>
              </a:spcBef>
              <a:spcAft>
                <a:spcPct val="35000"/>
              </a:spcAft>
            </a:pPr>
            <a:r>
              <a:rPr lang="en-CA" sz="2400" b="1" kern="1200" dirty="0" smtClean="0"/>
              <a:t>Level of Racism</a:t>
            </a:r>
            <a:endParaRPr lang="en-CA" sz="2400" b="1" kern="1200" dirty="0"/>
          </a:p>
        </p:txBody>
      </p:sp>
      <p:grpSp>
        <p:nvGrpSpPr>
          <p:cNvPr id="19" name="Group 18"/>
          <p:cNvGrpSpPr/>
          <p:nvPr/>
        </p:nvGrpSpPr>
        <p:grpSpPr>
          <a:xfrm>
            <a:off x="3022309" y="508000"/>
            <a:ext cx="2898200" cy="3076935"/>
            <a:chOff x="3022309" y="508000"/>
            <a:chExt cx="2898200" cy="3076935"/>
          </a:xfrm>
        </p:grpSpPr>
        <p:sp>
          <p:nvSpPr>
            <p:cNvPr id="13" name="Freeform 12"/>
            <p:cNvSpPr/>
            <p:nvPr/>
          </p:nvSpPr>
          <p:spPr>
            <a:xfrm rot="3208526">
              <a:off x="4700719" y="2501671"/>
              <a:ext cx="1772758" cy="393769"/>
            </a:xfrm>
            <a:custGeom>
              <a:avLst/>
              <a:gdLst>
                <a:gd name="connsiteX0" fmla="*/ 0 w 1772758"/>
                <a:gd name="connsiteY0" fmla="*/ 196885 h 393769"/>
                <a:gd name="connsiteX1" fmla="*/ 196885 w 1772758"/>
                <a:gd name="connsiteY1" fmla="*/ 0 h 393769"/>
                <a:gd name="connsiteX2" fmla="*/ 196885 w 1772758"/>
                <a:gd name="connsiteY2" fmla="*/ 78754 h 393769"/>
                <a:gd name="connsiteX3" fmla="*/ 1575874 w 1772758"/>
                <a:gd name="connsiteY3" fmla="*/ 78754 h 393769"/>
                <a:gd name="connsiteX4" fmla="*/ 1575874 w 1772758"/>
                <a:gd name="connsiteY4" fmla="*/ 0 h 393769"/>
                <a:gd name="connsiteX5" fmla="*/ 1772758 w 1772758"/>
                <a:gd name="connsiteY5" fmla="*/ 196885 h 393769"/>
                <a:gd name="connsiteX6" fmla="*/ 1575874 w 1772758"/>
                <a:gd name="connsiteY6" fmla="*/ 393769 h 393769"/>
                <a:gd name="connsiteX7" fmla="*/ 1575874 w 1772758"/>
                <a:gd name="connsiteY7" fmla="*/ 315015 h 393769"/>
                <a:gd name="connsiteX8" fmla="*/ 196885 w 1772758"/>
                <a:gd name="connsiteY8" fmla="*/ 315015 h 393769"/>
                <a:gd name="connsiteX9" fmla="*/ 196885 w 1772758"/>
                <a:gd name="connsiteY9" fmla="*/ 393769 h 393769"/>
                <a:gd name="connsiteX10" fmla="*/ 0 w 1772758"/>
                <a:gd name="connsiteY10" fmla="*/ 196885 h 39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72758" h="393769">
                  <a:moveTo>
                    <a:pt x="0" y="196885"/>
                  </a:moveTo>
                  <a:lnTo>
                    <a:pt x="196885" y="0"/>
                  </a:lnTo>
                  <a:lnTo>
                    <a:pt x="196885" y="78754"/>
                  </a:lnTo>
                  <a:lnTo>
                    <a:pt x="1575874" y="78754"/>
                  </a:lnTo>
                  <a:lnTo>
                    <a:pt x="1575874" y="0"/>
                  </a:lnTo>
                  <a:lnTo>
                    <a:pt x="1772758" y="196885"/>
                  </a:lnTo>
                  <a:lnTo>
                    <a:pt x="1575874" y="393769"/>
                  </a:lnTo>
                  <a:lnTo>
                    <a:pt x="1575874" y="315015"/>
                  </a:lnTo>
                  <a:lnTo>
                    <a:pt x="196885" y="315015"/>
                  </a:lnTo>
                  <a:lnTo>
                    <a:pt x="196885" y="393769"/>
                  </a:lnTo>
                  <a:lnTo>
                    <a:pt x="0" y="196885"/>
                  </a:lnTo>
                  <a:close/>
                </a:path>
              </a:pathLst>
            </a:custGeom>
            <a:scene3d>
              <a:camera prst="orthographicFront"/>
              <a:lightRig rig="flat" dir="t"/>
            </a:scene3d>
            <a:sp3d z="-80000" prstMaterial="plastic">
              <a:bevelT w="50800" h="50800"/>
              <a:bevelB w="25400" h="25400" prst="angle"/>
            </a:sp3d>
          </p:spPr>
          <p:style>
            <a:lnRef idx="0">
              <a:schemeClr val="accent2">
                <a:tint val="60000"/>
                <a:hueOff val="0"/>
                <a:satOff val="0"/>
                <a:lumOff val="0"/>
                <a:alphaOff val="0"/>
              </a:schemeClr>
            </a:lnRef>
            <a:fillRef idx="3">
              <a:schemeClr val="accent2">
                <a:tint val="60000"/>
                <a:hueOff val="0"/>
                <a:satOff val="0"/>
                <a:lumOff val="0"/>
                <a:alphaOff val="0"/>
              </a:schemeClr>
            </a:fillRef>
            <a:effectRef idx="2">
              <a:schemeClr val="accent2">
                <a:tint val="60000"/>
                <a:hueOff val="0"/>
                <a:satOff val="0"/>
                <a:lumOff val="0"/>
                <a:alphaOff val="0"/>
              </a:schemeClr>
            </a:effectRef>
            <a:fontRef idx="minor">
              <a:schemeClr val="lt1"/>
            </a:fontRef>
          </p:style>
          <p:txBody>
            <a:bodyPr spcFirstLastPara="0" vert="horz" wrap="square" lIns="118131" tIns="78753" rIns="118130" bIns="78754" numCol="1" spcCol="1270" anchor="ctr" anchorCtr="0">
              <a:noAutofit/>
            </a:bodyPr>
            <a:lstStyle/>
            <a:p>
              <a:pPr lvl="0" algn="ctr" defTabSz="755650">
                <a:lnSpc>
                  <a:spcPct val="90000"/>
                </a:lnSpc>
                <a:spcBef>
                  <a:spcPct val="0"/>
                </a:spcBef>
                <a:spcAft>
                  <a:spcPct val="35000"/>
                </a:spcAft>
              </a:pPr>
              <a:endParaRPr lang="en-CA" sz="1700" kern="1200"/>
            </a:p>
          </p:txBody>
        </p:sp>
        <p:grpSp>
          <p:nvGrpSpPr>
            <p:cNvPr id="18" name="Group 17"/>
            <p:cNvGrpSpPr/>
            <p:nvPr/>
          </p:nvGrpSpPr>
          <p:grpSpPr>
            <a:xfrm>
              <a:off x="3022309" y="508000"/>
              <a:ext cx="2898200" cy="3046113"/>
              <a:chOff x="3022309" y="508000"/>
              <a:chExt cx="2898200" cy="3046113"/>
            </a:xfrm>
          </p:grpSpPr>
          <p:sp>
            <p:nvSpPr>
              <p:cNvPr id="12" name="Freeform 11"/>
              <p:cNvSpPr/>
              <p:nvPr/>
            </p:nvSpPr>
            <p:spPr>
              <a:xfrm>
                <a:off x="3022309" y="508000"/>
                <a:ext cx="2898200" cy="1292327"/>
              </a:xfrm>
              <a:custGeom>
                <a:avLst/>
                <a:gdLst>
                  <a:gd name="connsiteX0" fmla="*/ 0 w 2250109"/>
                  <a:gd name="connsiteY0" fmla="*/ 562527 h 1125054"/>
                  <a:gd name="connsiteX1" fmla="*/ 621917 w 2250109"/>
                  <a:gd name="connsiteY1" fmla="*/ 59388 h 1125054"/>
                  <a:gd name="connsiteX2" fmla="*/ 1125056 w 2250109"/>
                  <a:gd name="connsiteY2" fmla="*/ 1 h 1125054"/>
                  <a:gd name="connsiteX3" fmla="*/ 1628196 w 2250109"/>
                  <a:gd name="connsiteY3" fmla="*/ 59389 h 1125054"/>
                  <a:gd name="connsiteX4" fmla="*/ 2250110 w 2250109"/>
                  <a:gd name="connsiteY4" fmla="*/ 562530 h 1125054"/>
                  <a:gd name="connsiteX5" fmla="*/ 1628194 w 2250109"/>
                  <a:gd name="connsiteY5" fmla="*/ 1065670 h 1125054"/>
                  <a:gd name="connsiteX6" fmla="*/ 1125054 w 2250109"/>
                  <a:gd name="connsiteY6" fmla="*/ 1125057 h 1125054"/>
                  <a:gd name="connsiteX7" fmla="*/ 621914 w 2250109"/>
                  <a:gd name="connsiteY7" fmla="*/ 1065669 h 1125054"/>
                  <a:gd name="connsiteX8" fmla="*/ -1 w 2250109"/>
                  <a:gd name="connsiteY8" fmla="*/ 562528 h 1125054"/>
                  <a:gd name="connsiteX9" fmla="*/ 0 w 2250109"/>
                  <a:gd name="connsiteY9" fmla="*/ 562527 h 1125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50109" h="1125054">
                    <a:moveTo>
                      <a:pt x="0" y="562527"/>
                    </a:moveTo>
                    <a:cubicBezTo>
                      <a:pt x="1" y="349458"/>
                      <a:pt x="240766" y="154676"/>
                      <a:pt x="621917" y="59388"/>
                    </a:cubicBezTo>
                    <a:cubicBezTo>
                      <a:pt x="778137" y="20333"/>
                      <a:pt x="950397" y="1"/>
                      <a:pt x="1125056" y="1"/>
                    </a:cubicBezTo>
                    <a:cubicBezTo>
                      <a:pt x="1299715" y="1"/>
                      <a:pt x="1471976" y="20334"/>
                      <a:pt x="1628196" y="59389"/>
                    </a:cubicBezTo>
                    <a:cubicBezTo>
                      <a:pt x="2009347" y="154677"/>
                      <a:pt x="2250112" y="349460"/>
                      <a:pt x="2250110" y="562530"/>
                    </a:cubicBezTo>
                    <a:cubicBezTo>
                      <a:pt x="2250110" y="775600"/>
                      <a:pt x="2009345" y="970382"/>
                      <a:pt x="1628194" y="1065670"/>
                    </a:cubicBezTo>
                    <a:cubicBezTo>
                      <a:pt x="1471974" y="1104725"/>
                      <a:pt x="1299714" y="1125057"/>
                      <a:pt x="1125054" y="1125057"/>
                    </a:cubicBezTo>
                    <a:cubicBezTo>
                      <a:pt x="950395" y="1125057"/>
                      <a:pt x="778134" y="1104724"/>
                      <a:pt x="621914" y="1065669"/>
                    </a:cubicBezTo>
                    <a:cubicBezTo>
                      <a:pt x="240763" y="970381"/>
                      <a:pt x="-2" y="775598"/>
                      <a:pt x="-1" y="562528"/>
                    </a:cubicBezTo>
                    <a:lnTo>
                      <a:pt x="0" y="562527"/>
                    </a:lnTo>
                    <a:close/>
                  </a:path>
                </a:pathLst>
              </a:custGeom>
              <a:gradFill rotWithShape="0">
                <a:gsLst>
                  <a:gs pos="0">
                    <a:srgbClr val="03D4A8"/>
                  </a:gs>
                  <a:gs pos="25000">
                    <a:srgbClr val="21D6E0"/>
                  </a:gs>
                  <a:gs pos="75000">
                    <a:srgbClr val="0087E6"/>
                  </a:gs>
                  <a:gs pos="100000">
                    <a:srgbClr val="005CBF"/>
                  </a:gs>
                </a:gsLst>
                <a:lin ang="16200000" scaled="0"/>
              </a:gra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spcFirstLastPara="0" vert="horz" wrap="square" lIns="417151" tIns="252390" rIns="417151" bIns="252390" numCol="1" spcCol="1270" anchor="ctr" anchorCtr="0">
                <a:noAutofit/>
              </a:bodyPr>
              <a:lstStyle/>
              <a:p>
                <a:pPr lvl="0" algn="ctr"/>
                <a:r>
                  <a:rPr lang="en-CA" sz="2400" b="1" dirty="0" smtClean="0">
                    <a:solidFill>
                      <a:schemeClr val="bg1"/>
                    </a:solidFill>
                  </a:rPr>
                  <a:t>Gambling to Escape</a:t>
                </a:r>
                <a:endParaRPr lang="en-CA" sz="2400" b="1" dirty="0">
                  <a:solidFill>
                    <a:schemeClr val="bg1"/>
                  </a:solidFill>
                </a:endParaRPr>
              </a:p>
            </p:txBody>
          </p:sp>
          <p:sp>
            <p:nvSpPr>
              <p:cNvPr id="17" name="Freeform 16"/>
              <p:cNvSpPr/>
              <p:nvPr/>
            </p:nvSpPr>
            <p:spPr>
              <a:xfrm rot="18278403">
                <a:off x="2641489" y="2505022"/>
                <a:ext cx="1704413" cy="393769"/>
              </a:xfrm>
              <a:custGeom>
                <a:avLst/>
                <a:gdLst>
                  <a:gd name="connsiteX0" fmla="*/ 0 w 1704413"/>
                  <a:gd name="connsiteY0" fmla="*/ 196885 h 393769"/>
                  <a:gd name="connsiteX1" fmla="*/ 196885 w 1704413"/>
                  <a:gd name="connsiteY1" fmla="*/ 0 h 393769"/>
                  <a:gd name="connsiteX2" fmla="*/ 196885 w 1704413"/>
                  <a:gd name="connsiteY2" fmla="*/ 78754 h 393769"/>
                  <a:gd name="connsiteX3" fmla="*/ 1507529 w 1704413"/>
                  <a:gd name="connsiteY3" fmla="*/ 78754 h 393769"/>
                  <a:gd name="connsiteX4" fmla="*/ 1507529 w 1704413"/>
                  <a:gd name="connsiteY4" fmla="*/ 0 h 393769"/>
                  <a:gd name="connsiteX5" fmla="*/ 1704413 w 1704413"/>
                  <a:gd name="connsiteY5" fmla="*/ 196885 h 393769"/>
                  <a:gd name="connsiteX6" fmla="*/ 1507529 w 1704413"/>
                  <a:gd name="connsiteY6" fmla="*/ 393769 h 393769"/>
                  <a:gd name="connsiteX7" fmla="*/ 1507529 w 1704413"/>
                  <a:gd name="connsiteY7" fmla="*/ 315015 h 393769"/>
                  <a:gd name="connsiteX8" fmla="*/ 196885 w 1704413"/>
                  <a:gd name="connsiteY8" fmla="*/ 315015 h 393769"/>
                  <a:gd name="connsiteX9" fmla="*/ 196885 w 1704413"/>
                  <a:gd name="connsiteY9" fmla="*/ 393769 h 393769"/>
                  <a:gd name="connsiteX10" fmla="*/ 0 w 1704413"/>
                  <a:gd name="connsiteY10" fmla="*/ 196885 h 39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04413" h="393769">
                    <a:moveTo>
                      <a:pt x="0" y="196885"/>
                    </a:moveTo>
                    <a:lnTo>
                      <a:pt x="196885" y="0"/>
                    </a:lnTo>
                    <a:lnTo>
                      <a:pt x="196885" y="78754"/>
                    </a:lnTo>
                    <a:lnTo>
                      <a:pt x="1507529" y="78754"/>
                    </a:lnTo>
                    <a:lnTo>
                      <a:pt x="1507529" y="0"/>
                    </a:lnTo>
                    <a:lnTo>
                      <a:pt x="1704413" y="196885"/>
                    </a:lnTo>
                    <a:lnTo>
                      <a:pt x="1507529" y="393769"/>
                    </a:lnTo>
                    <a:lnTo>
                      <a:pt x="1507529" y="315015"/>
                    </a:lnTo>
                    <a:lnTo>
                      <a:pt x="196885" y="315015"/>
                    </a:lnTo>
                    <a:lnTo>
                      <a:pt x="196885" y="393769"/>
                    </a:lnTo>
                    <a:lnTo>
                      <a:pt x="0" y="196885"/>
                    </a:lnTo>
                    <a:close/>
                  </a:path>
                </a:pathLst>
              </a:custGeom>
              <a:scene3d>
                <a:camera prst="orthographicFront"/>
                <a:lightRig rig="flat" dir="t"/>
              </a:scene3d>
              <a:sp3d z="-80000" prstMaterial="plastic">
                <a:bevelT w="50800" h="50800"/>
                <a:bevelB w="25400" h="25400" prst="angle"/>
              </a:sp3d>
            </p:spPr>
            <p:style>
              <a:lnRef idx="0">
                <a:schemeClr val="accent2">
                  <a:tint val="60000"/>
                  <a:hueOff val="0"/>
                  <a:satOff val="0"/>
                  <a:lumOff val="0"/>
                  <a:alphaOff val="0"/>
                </a:schemeClr>
              </a:lnRef>
              <a:fillRef idx="3">
                <a:schemeClr val="accent2">
                  <a:tint val="60000"/>
                  <a:hueOff val="0"/>
                  <a:satOff val="0"/>
                  <a:lumOff val="0"/>
                  <a:alphaOff val="0"/>
                </a:schemeClr>
              </a:fillRef>
              <a:effectRef idx="2">
                <a:schemeClr val="accent2">
                  <a:tint val="60000"/>
                  <a:hueOff val="0"/>
                  <a:satOff val="0"/>
                  <a:lumOff val="0"/>
                  <a:alphaOff val="0"/>
                </a:schemeClr>
              </a:effectRef>
              <a:fontRef idx="minor">
                <a:schemeClr val="lt1"/>
              </a:fontRef>
            </p:style>
            <p:txBody>
              <a:bodyPr spcFirstLastPara="0" vert="horz" wrap="square" lIns="118130" tIns="78754" rIns="118131" bIns="78753" numCol="1" spcCol="1270" anchor="ctr" anchorCtr="0">
                <a:noAutofit/>
              </a:bodyPr>
              <a:lstStyle/>
              <a:p>
                <a:pPr lvl="0" algn="ctr" defTabSz="755650">
                  <a:lnSpc>
                    <a:spcPct val="90000"/>
                  </a:lnSpc>
                  <a:spcBef>
                    <a:spcPct val="0"/>
                  </a:spcBef>
                  <a:spcAft>
                    <a:spcPct val="35000"/>
                  </a:spcAft>
                </a:pPr>
                <a:endParaRPr lang="en-CA" sz="1700" kern="1200"/>
              </a:p>
            </p:txBody>
          </p:sp>
        </p:grpSp>
      </p:grpSp>
      <p:sp>
        <p:nvSpPr>
          <p:cNvPr id="5" name="TextBox 4"/>
          <p:cNvSpPr txBox="1"/>
          <p:nvPr/>
        </p:nvSpPr>
        <p:spPr>
          <a:xfrm>
            <a:off x="1972020" y="2316161"/>
            <a:ext cx="1050288" cy="461665"/>
          </a:xfrm>
          <a:prstGeom prst="rect">
            <a:avLst/>
          </a:prstGeom>
          <a:noFill/>
        </p:spPr>
        <p:txBody>
          <a:bodyPr wrap="none" rtlCol="0">
            <a:spAutoFit/>
          </a:bodyPr>
          <a:lstStyle/>
          <a:p>
            <a:r>
              <a:rPr lang="el-GR" sz="2400" i="1" dirty="0" smtClean="0">
                <a:latin typeface="Times New Roman" pitchFamily="18" charset="0"/>
                <a:cs typeface="Times New Roman" pitchFamily="18" charset="0"/>
              </a:rPr>
              <a:t>β </a:t>
            </a:r>
            <a:r>
              <a:rPr lang="en-US" sz="2400" dirty="0" smtClean="0">
                <a:latin typeface="Times New Roman" pitchFamily="18" charset="0"/>
                <a:cs typeface="Times New Roman" pitchFamily="18" charset="0"/>
              </a:rPr>
              <a:t>= .18</a:t>
            </a:r>
          </a:p>
        </p:txBody>
      </p:sp>
      <p:sp>
        <p:nvSpPr>
          <p:cNvPr id="6" name="TextBox 5"/>
          <p:cNvSpPr txBox="1"/>
          <p:nvPr/>
        </p:nvSpPr>
        <p:spPr>
          <a:xfrm>
            <a:off x="3124900" y="4781320"/>
            <a:ext cx="2626362" cy="800219"/>
          </a:xfrm>
          <a:prstGeom prst="rect">
            <a:avLst/>
          </a:prstGeom>
          <a:noFill/>
        </p:spPr>
        <p:txBody>
          <a:bodyPr wrap="square" rtlCol="0">
            <a:spAutoFit/>
          </a:bodyPr>
          <a:lstStyle/>
          <a:p>
            <a:pPr algn="ctr"/>
            <a:r>
              <a:rPr lang="el-GR" sz="2300" i="1" dirty="0" smtClean="0">
                <a:latin typeface="Times New Roman" pitchFamily="18" charset="0"/>
                <a:cs typeface="Times New Roman" pitchFamily="18" charset="0"/>
              </a:rPr>
              <a:t>β</a:t>
            </a:r>
            <a:r>
              <a:rPr lang="en-US" sz="2300" dirty="0" smtClean="0">
                <a:latin typeface="Times New Roman" pitchFamily="18" charset="0"/>
                <a:cs typeface="Times New Roman" pitchFamily="18" charset="0"/>
              </a:rPr>
              <a:t> = .17</a:t>
            </a:r>
          </a:p>
          <a:p>
            <a:pPr algn="ctr"/>
            <a:endParaRPr lang="en-CA" sz="2300" b="1" dirty="0" smtClean="0"/>
          </a:p>
        </p:txBody>
      </p:sp>
      <p:sp>
        <p:nvSpPr>
          <p:cNvPr id="7" name="TextBox 6"/>
          <p:cNvSpPr txBox="1"/>
          <p:nvPr/>
        </p:nvSpPr>
        <p:spPr>
          <a:xfrm>
            <a:off x="6196528" y="2316162"/>
            <a:ext cx="1050288" cy="461665"/>
          </a:xfrm>
          <a:prstGeom prst="rect">
            <a:avLst/>
          </a:prstGeom>
          <a:noFill/>
        </p:spPr>
        <p:txBody>
          <a:bodyPr wrap="none" rtlCol="0">
            <a:spAutoFit/>
          </a:bodyPr>
          <a:lstStyle/>
          <a:p>
            <a:r>
              <a:rPr lang="el-GR" sz="2400" i="1" dirty="0" smtClean="0">
                <a:latin typeface="Times New Roman" pitchFamily="18" charset="0"/>
                <a:cs typeface="Times New Roman" pitchFamily="18" charset="0"/>
              </a:rPr>
              <a:t>β </a:t>
            </a:r>
            <a:r>
              <a:rPr lang="en-US" sz="2400" dirty="0" smtClean="0">
                <a:latin typeface="Times New Roman" pitchFamily="18" charset="0"/>
                <a:cs typeface="Times New Roman" pitchFamily="18" charset="0"/>
              </a:rPr>
              <a:t>= .32</a:t>
            </a:r>
          </a:p>
        </p:txBody>
      </p:sp>
      <p:sp>
        <p:nvSpPr>
          <p:cNvPr id="9" name="TextBox 8"/>
          <p:cNvSpPr txBox="1"/>
          <p:nvPr/>
        </p:nvSpPr>
        <p:spPr>
          <a:xfrm>
            <a:off x="6473800" y="675273"/>
            <a:ext cx="2559364" cy="800219"/>
          </a:xfrm>
          <a:prstGeom prst="rect">
            <a:avLst/>
          </a:prstGeom>
          <a:noFill/>
        </p:spPr>
        <p:txBody>
          <a:bodyPr wrap="square" rtlCol="0">
            <a:spAutoFit/>
          </a:bodyPr>
          <a:lstStyle/>
          <a:p>
            <a:r>
              <a:rPr lang="en-CA" sz="2300" b="1" dirty="0" smtClean="0"/>
              <a:t>Mediation </a:t>
            </a:r>
          </a:p>
          <a:p>
            <a:r>
              <a:rPr lang="en-CA" sz="2300" b="1" dirty="0" smtClean="0"/>
              <a:t>explained = 25%</a:t>
            </a:r>
          </a:p>
        </p:txBody>
      </p:sp>
      <p:sp>
        <p:nvSpPr>
          <p:cNvPr id="10" name="TextBox 9"/>
          <p:cNvSpPr txBox="1"/>
          <p:nvPr/>
        </p:nvSpPr>
        <p:spPr>
          <a:xfrm>
            <a:off x="1238247" y="5581538"/>
            <a:ext cx="7326180" cy="877163"/>
          </a:xfrm>
          <a:prstGeom prst="rect">
            <a:avLst/>
          </a:prstGeom>
          <a:noFill/>
        </p:spPr>
        <p:txBody>
          <a:bodyPr wrap="square" rtlCol="0">
            <a:spAutoFit/>
          </a:bodyPr>
          <a:lstStyle/>
          <a:p>
            <a:pPr algn="ctr"/>
            <a:r>
              <a:rPr lang="en-US" sz="2800" dirty="0" smtClean="0">
                <a:latin typeface="Times New Roman" pitchFamily="18" charset="0"/>
                <a:cs typeface="Times New Roman" pitchFamily="18" charset="0"/>
              </a:rPr>
              <a:t>After adjustment for gambling to escape: </a:t>
            </a:r>
            <a:r>
              <a:rPr lang="el-GR" sz="2800" i="1" dirty="0" smtClean="0">
                <a:latin typeface="Times New Roman" pitchFamily="18" charset="0"/>
                <a:cs typeface="Times New Roman" pitchFamily="18" charset="0"/>
              </a:rPr>
              <a:t>β</a:t>
            </a:r>
            <a:r>
              <a:rPr lang="en-US" sz="2800" dirty="0" smtClean="0">
                <a:latin typeface="Times New Roman" pitchFamily="18" charset="0"/>
                <a:cs typeface="Times New Roman" pitchFamily="18" charset="0"/>
              </a:rPr>
              <a:t> = .12</a:t>
            </a:r>
          </a:p>
          <a:p>
            <a:pPr algn="ctr"/>
            <a:endParaRPr lang="en-CA" sz="2300" b="1" dirty="0" smtClean="0"/>
          </a:p>
        </p:txBody>
      </p:sp>
      <p:sp>
        <p:nvSpPr>
          <p:cNvPr id="20" name="TextBox 19"/>
          <p:cNvSpPr txBox="1"/>
          <p:nvPr/>
        </p:nvSpPr>
        <p:spPr>
          <a:xfrm>
            <a:off x="508000" y="5627704"/>
            <a:ext cx="8525164" cy="1215717"/>
          </a:xfrm>
          <a:prstGeom prst="rect">
            <a:avLst/>
          </a:prstGeom>
          <a:noFill/>
        </p:spPr>
        <p:txBody>
          <a:bodyPr wrap="square" rtlCol="0">
            <a:spAutoFit/>
          </a:bodyPr>
          <a:lstStyle/>
          <a:p>
            <a:pPr algn="ctr"/>
            <a:r>
              <a:rPr lang="en-US" sz="2500" dirty="0" smtClean="0">
                <a:latin typeface="Times New Roman" pitchFamily="18" charset="0"/>
                <a:cs typeface="Times New Roman" pitchFamily="18" charset="0"/>
              </a:rPr>
              <a:t>Adjusted for age, gender, education, income, Aboriginal status, frequency of visits to First Nations communities</a:t>
            </a:r>
          </a:p>
          <a:p>
            <a:pPr algn="ctr"/>
            <a:endParaRPr lang="en-CA" sz="23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xit"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0" grpId="0"/>
      <p:bldP spid="2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28388"/>
            <a:ext cx="8042276" cy="662212"/>
          </a:xfrm>
        </p:spPr>
        <p:txBody>
          <a:bodyPr/>
          <a:lstStyle/>
          <a:p>
            <a:pPr>
              <a:defRPr/>
            </a:pPr>
            <a:r>
              <a:rPr lang="en-CA" dirty="0" smtClean="0"/>
              <a:t>Social determinants of PG</a:t>
            </a:r>
            <a:endParaRPr lang="en-CA" dirty="0"/>
          </a:p>
        </p:txBody>
      </p:sp>
      <p:sp>
        <p:nvSpPr>
          <p:cNvPr id="30723" name="Content Placeholder 2"/>
          <p:cNvSpPr>
            <a:spLocks noGrp="1"/>
          </p:cNvSpPr>
          <p:nvPr>
            <p:ph idx="1"/>
          </p:nvPr>
        </p:nvSpPr>
        <p:spPr>
          <a:xfrm>
            <a:off x="533400" y="1143000"/>
            <a:ext cx="5791160" cy="5715000"/>
          </a:xfrm>
        </p:spPr>
        <p:txBody>
          <a:bodyPr>
            <a:normAutofit/>
          </a:bodyPr>
          <a:lstStyle/>
          <a:p>
            <a:r>
              <a:rPr lang="en-CA" sz="2300" dirty="0" smtClean="0"/>
              <a:t>These ideas are not new.</a:t>
            </a:r>
          </a:p>
          <a:p>
            <a:r>
              <a:rPr lang="en-CA" sz="2300" dirty="0" smtClean="0"/>
              <a:t>More than 24 centuries ago Socrates argued individuals who have a secure role in a welcoming and balanced society can easily resist master passions (i.e., addictions).</a:t>
            </a:r>
          </a:p>
          <a:p>
            <a:pPr>
              <a:spcBef>
                <a:spcPts val="1800"/>
              </a:spcBef>
            </a:pPr>
            <a:r>
              <a:rPr lang="en-CA" sz="2300" dirty="0" smtClean="0"/>
              <a:t>Conversely, societies that exclude            and denigrate groups of individuals predictably </a:t>
            </a:r>
            <a:r>
              <a:rPr lang="en-CA" sz="2300" b="1" dirty="0" smtClean="0">
                <a:solidFill>
                  <a:schemeClr val="accent3">
                    <a:lumMod val="50000"/>
                  </a:schemeClr>
                </a:solidFill>
              </a:rPr>
              <a:t>generate epidemic addictions </a:t>
            </a:r>
            <a:r>
              <a:rPr lang="en-CA" sz="2300" dirty="0" smtClean="0"/>
              <a:t>in these groups as individuals strive to endure these experiences in the most adaptive ways they can, </a:t>
            </a:r>
            <a:r>
              <a:rPr lang="en-CA" sz="2300" u="sng" dirty="0" smtClean="0"/>
              <a:t>within the limits of their knowledge</a:t>
            </a:r>
            <a:r>
              <a:rPr lang="en-CA" sz="2300" dirty="0" smtClean="0"/>
              <a:t>.</a:t>
            </a:r>
          </a:p>
        </p:txBody>
      </p:sp>
      <p:pic>
        <p:nvPicPr>
          <p:cNvPr id="30724" name="Picture 3" descr="socrates.jpg"/>
          <p:cNvPicPr>
            <a:picLocks noChangeAspect="1"/>
          </p:cNvPicPr>
          <p:nvPr/>
        </p:nvPicPr>
        <p:blipFill>
          <a:blip r:embed="rId2" cstate="print"/>
          <a:srcRect/>
          <a:stretch>
            <a:fillRect/>
          </a:stretch>
        </p:blipFill>
        <p:spPr bwMode="auto">
          <a:xfrm>
            <a:off x="6324560" y="1739143"/>
            <a:ext cx="2535997" cy="3369381"/>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336176"/>
            <a:ext cx="8042276" cy="852861"/>
          </a:xfrm>
        </p:spPr>
        <p:txBody>
          <a:bodyPr/>
          <a:lstStyle/>
          <a:p>
            <a:r>
              <a:rPr lang="en-CA" b="1" dirty="0" smtClean="0"/>
              <a:t>Conclusions</a:t>
            </a:r>
            <a:endParaRPr lang="en-CA" sz="3600" b="1" dirty="0"/>
          </a:p>
        </p:txBody>
      </p:sp>
      <p:sp>
        <p:nvSpPr>
          <p:cNvPr id="3" name="Content Placeholder 2"/>
          <p:cNvSpPr>
            <a:spLocks noGrp="1"/>
          </p:cNvSpPr>
          <p:nvPr>
            <p:ph idx="1"/>
          </p:nvPr>
        </p:nvSpPr>
        <p:spPr>
          <a:xfrm>
            <a:off x="549275" y="1398495"/>
            <a:ext cx="8042276" cy="5211762"/>
          </a:xfrm>
        </p:spPr>
        <p:txBody>
          <a:bodyPr>
            <a:normAutofit/>
          </a:bodyPr>
          <a:lstStyle/>
          <a:p>
            <a:pPr marL="457200" indent="-457200">
              <a:spcBef>
                <a:spcPts val="0"/>
              </a:spcBef>
              <a:buNone/>
            </a:pPr>
            <a:r>
              <a:rPr lang="en-CA" sz="2400" b="1" dirty="0" smtClean="0">
                <a:solidFill>
                  <a:schemeClr val="accent3">
                    <a:lumMod val="75000"/>
                  </a:schemeClr>
                </a:solidFill>
              </a:rPr>
              <a:t>What</a:t>
            </a:r>
            <a:r>
              <a:rPr lang="en-CA" sz="2400" dirty="0" smtClean="0"/>
              <a:t> </a:t>
            </a:r>
            <a:r>
              <a:rPr lang="en-CA" sz="2400" b="1" dirty="0" smtClean="0"/>
              <a:t>is the extent of the problem? </a:t>
            </a:r>
          </a:p>
          <a:p>
            <a:pPr marL="457200" indent="-457200">
              <a:lnSpc>
                <a:spcPct val="110000"/>
              </a:lnSpc>
              <a:spcBef>
                <a:spcPts val="1200"/>
              </a:spcBef>
            </a:pPr>
            <a:r>
              <a:rPr lang="en-CA" sz="2200" dirty="0" smtClean="0"/>
              <a:t>This study suggests problem gambling is very high among urban Aboriginal peoples – in this study </a:t>
            </a:r>
            <a:r>
              <a:rPr lang="en-CA" sz="2200" b="1" dirty="0" smtClean="0">
                <a:solidFill>
                  <a:srgbClr val="C00000"/>
                </a:solidFill>
              </a:rPr>
              <a:t>33% </a:t>
            </a:r>
            <a:r>
              <a:rPr lang="en-CA" sz="2200" b="1" dirty="0" smtClean="0"/>
              <a:t>were PG</a:t>
            </a:r>
          </a:p>
          <a:p>
            <a:pPr marL="457200" indent="-457200">
              <a:spcBef>
                <a:spcPts val="0"/>
              </a:spcBef>
              <a:buNone/>
            </a:pPr>
            <a:endParaRPr lang="en-CA" sz="2400" dirty="0" smtClean="0"/>
          </a:p>
          <a:p>
            <a:pPr marL="457200" indent="-457200">
              <a:spcBef>
                <a:spcPts val="0"/>
              </a:spcBef>
              <a:buNone/>
            </a:pPr>
            <a:r>
              <a:rPr lang="en-CA" sz="2400" b="1" dirty="0" smtClean="0">
                <a:solidFill>
                  <a:schemeClr val="accent3">
                    <a:lumMod val="75000"/>
                  </a:schemeClr>
                </a:solidFill>
              </a:rPr>
              <a:t>How</a:t>
            </a:r>
            <a:r>
              <a:rPr lang="en-CA" sz="2400" b="1" dirty="0" smtClean="0"/>
              <a:t> is PG impacting this population? </a:t>
            </a:r>
          </a:p>
          <a:p>
            <a:pPr marL="457200" indent="-457200">
              <a:spcBef>
                <a:spcPts val="1200"/>
              </a:spcBef>
            </a:pPr>
            <a:r>
              <a:rPr lang="en-CA" dirty="0" smtClean="0"/>
              <a:t>Double the rate of past year suicide attempts, damage to social relationships, remain in a cycle of poverty</a:t>
            </a:r>
          </a:p>
          <a:p>
            <a:pPr marL="457200" indent="-457200">
              <a:spcBef>
                <a:spcPts val="0"/>
              </a:spcBef>
              <a:buNone/>
            </a:pPr>
            <a:endParaRPr lang="en-CA" sz="2400" dirty="0" smtClean="0"/>
          </a:p>
          <a:p>
            <a:pPr marL="457200" indent="-457200">
              <a:spcBef>
                <a:spcPts val="0"/>
              </a:spcBef>
              <a:buNone/>
            </a:pPr>
            <a:r>
              <a:rPr lang="en-CA" sz="2400" b="1" dirty="0" smtClean="0">
                <a:solidFill>
                  <a:schemeClr val="accent3">
                    <a:lumMod val="75000"/>
                  </a:schemeClr>
                </a:solidFill>
              </a:rPr>
              <a:t>Why</a:t>
            </a:r>
            <a:r>
              <a:rPr lang="en-CA" sz="2400" dirty="0" smtClean="0"/>
              <a:t> </a:t>
            </a:r>
            <a:r>
              <a:rPr lang="en-CA" sz="2400" b="1" dirty="0" smtClean="0"/>
              <a:t>is this population experiencing high PG?</a:t>
            </a:r>
            <a:endParaRPr lang="en-CA" dirty="0" smtClean="0"/>
          </a:p>
          <a:p>
            <a:pPr marL="457200" indent="-457200">
              <a:lnSpc>
                <a:spcPct val="110000"/>
              </a:lnSpc>
              <a:spcBef>
                <a:spcPts val="1200"/>
              </a:spcBef>
              <a:spcAft>
                <a:spcPts val="600"/>
              </a:spcAft>
            </a:pPr>
            <a:r>
              <a:rPr lang="en-CA" dirty="0" smtClean="0"/>
              <a:t>75% gambling to escape</a:t>
            </a:r>
          </a:p>
          <a:p>
            <a:pPr marL="457200" indent="-457200">
              <a:lnSpc>
                <a:spcPct val="120000"/>
              </a:lnSpc>
              <a:spcBef>
                <a:spcPts val="0"/>
              </a:spcBef>
            </a:pPr>
            <a:r>
              <a:rPr lang="en-CA" dirty="0" smtClean="0"/>
              <a:t>Experience high levels of racism in Edmonton – many gambling excessively to deal with it</a:t>
            </a:r>
            <a:endParaRPr lang="en-CA" sz="2200" dirty="0" smtClean="0"/>
          </a:p>
          <a:p>
            <a:pPr>
              <a:buNone/>
            </a:pP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can be done?</a:t>
            </a:r>
            <a:endParaRPr lang="en-CA" dirty="0"/>
          </a:p>
        </p:txBody>
      </p:sp>
      <p:sp>
        <p:nvSpPr>
          <p:cNvPr id="3" name="Content Placeholder 2"/>
          <p:cNvSpPr>
            <a:spLocks noGrp="1"/>
          </p:cNvSpPr>
          <p:nvPr>
            <p:ph idx="1"/>
          </p:nvPr>
        </p:nvSpPr>
        <p:spPr>
          <a:xfrm>
            <a:off x="534988" y="2864224"/>
            <a:ext cx="8042276" cy="4343400"/>
          </a:xfrm>
        </p:spPr>
        <p:txBody>
          <a:bodyPr>
            <a:normAutofit/>
          </a:bodyPr>
          <a:lstStyle/>
          <a:p>
            <a:endParaRPr lang="en-CA" dirty="0" smtClean="0"/>
          </a:p>
          <a:p>
            <a:r>
              <a:rPr lang="en-CA" b="1" dirty="0" smtClean="0">
                <a:solidFill>
                  <a:schemeClr val="accent1">
                    <a:lumMod val="75000"/>
                  </a:schemeClr>
                </a:solidFill>
              </a:rPr>
              <a:t>Reclaim Aboriginal identity</a:t>
            </a:r>
            <a:r>
              <a:rPr lang="en-CA" dirty="0" smtClean="0">
                <a:solidFill>
                  <a:schemeClr val="accent1">
                    <a:lumMod val="75000"/>
                  </a:schemeClr>
                </a:solidFill>
              </a:rPr>
              <a:t>: </a:t>
            </a:r>
            <a:r>
              <a:rPr lang="en-CA" dirty="0" smtClean="0"/>
              <a:t>“It's important to find meaning in something greater than yourself and to connect with your identity to fill the hole that gambling tries to fill.”</a:t>
            </a:r>
          </a:p>
          <a:p>
            <a:r>
              <a:rPr lang="en-CA" b="1" dirty="0" smtClean="0">
                <a:solidFill>
                  <a:schemeClr val="accent1">
                    <a:lumMod val="75000"/>
                  </a:schemeClr>
                </a:solidFill>
              </a:rPr>
              <a:t>Address the social determinants of health</a:t>
            </a:r>
            <a:endParaRPr lang="en-CA" dirty="0" smtClean="0"/>
          </a:p>
          <a:p>
            <a:endParaRPr lang="en-CA" dirty="0" smtClean="0"/>
          </a:p>
        </p:txBody>
      </p:sp>
      <p:sp>
        <p:nvSpPr>
          <p:cNvPr id="4" name="Text Placeholder 6"/>
          <p:cNvSpPr txBox="1">
            <a:spLocks/>
          </p:cNvSpPr>
          <p:nvPr/>
        </p:nvSpPr>
        <p:spPr>
          <a:xfrm>
            <a:off x="534988" y="1869141"/>
            <a:ext cx="8056563" cy="1500187"/>
          </a:xfrm>
          <a:prstGeom prst="rect">
            <a:avLst/>
          </a:prstGeom>
        </p:spPr>
        <p:txBody>
          <a:bodyPr vert="horz" lIns="91440" tIns="45720" rIns="91440" bIns="45720" rtlCol="0">
            <a:normAutofit lnSpcReduction="10000"/>
          </a:bodyPr>
          <a:lstStyle/>
          <a:p>
            <a:pPr marL="349250" marR="0" lvl="0" indent="-349250" algn="l" defTabSz="914400" rtl="0" eaLnBrk="1" fontAlgn="auto" latinLnBrk="0" hangingPunct="1">
              <a:lnSpc>
                <a:spcPct val="100000"/>
              </a:lnSpc>
              <a:spcBef>
                <a:spcPts val="2000"/>
              </a:spcBef>
              <a:spcAft>
                <a:spcPts val="0"/>
              </a:spcAft>
              <a:buClr>
                <a:schemeClr val="accent1">
                  <a:lumMod val="60000"/>
                  <a:lumOff val="40000"/>
                </a:schemeClr>
              </a:buClr>
              <a:buSzPct val="110000"/>
              <a:buFont typeface="Wingdings 2" pitchFamily="18" charset="2"/>
              <a:buChar char=""/>
              <a:tabLst/>
              <a:defRPr/>
            </a:pPr>
            <a:r>
              <a:rPr lang="en-CA" sz="2400" b="1" dirty="0" smtClean="0">
                <a:solidFill>
                  <a:schemeClr val="accent1">
                    <a:lumMod val="75000"/>
                  </a:schemeClr>
                </a:solidFill>
              </a:rPr>
              <a:t>Examine the root cause of the </a:t>
            </a:r>
            <a:r>
              <a:rPr kumimoji="0" lang="en-CA" sz="2400" b="1" i="0" u="none" strike="noStrike" kern="1200" cap="none" spc="0" normalizeH="0" baseline="0" noProof="0" dirty="0" smtClean="0">
                <a:ln>
                  <a:noFill/>
                </a:ln>
                <a:solidFill>
                  <a:schemeClr val="accent1">
                    <a:lumMod val="75000"/>
                  </a:schemeClr>
                </a:solidFill>
                <a:effectLst/>
                <a:uLnTx/>
                <a:uFillTx/>
                <a:latin typeface="+mn-lt"/>
                <a:ea typeface="+mn-ea"/>
                <a:cs typeface="+mn-cs"/>
              </a:rPr>
              <a:t>prob</a:t>
            </a:r>
            <a:r>
              <a:rPr lang="en-CA" sz="2400" b="1" noProof="0" dirty="0" smtClean="0">
                <a:solidFill>
                  <a:schemeClr val="accent1">
                    <a:lumMod val="75000"/>
                  </a:schemeClr>
                </a:solidFill>
              </a:rPr>
              <a:t>lem</a:t>
            </a:r>
            <a:r>
              <a:rPr kumimoji="0" lang="en-CA" sz="2400" b="0" i="0" u="none" strike="noStrike" kern="1200" cap="none" spc="0" normalizeH="0" baseline="0" noProof="0" dirty="0" smtClean="0">
                <a:ln>
                  <a:noFill/>
                </a:ln>
                <a:solidFill>
                  <a:schemeClr val="accent1">
                    <a:lumMod val="75000"/>
                  </a:schemeClr>
                </a:solidFill>
                <a:effectLst/>
                <a:uLnTx/>
                <a:uFillTx/>
                <a:latin typeface="+mn-lt"/>
                <a:ea typeface="+mn-ea"/>
                <a:cs typeface="+mn-cs"/>
              </a:rPr>
              <a:t>:</a:t>
            </a:r>
            <a:r>
              <a:rPr kumimoji="0" lang="en-CA" sz="2400" b="0" i="0" u="none" strike="noStrike" kern="1200" cap="none" spc="0" normalizeH="0" noProof="0" dirty="0" smtClean="0">
                <a:ln>
                  <a:noFill/>
                </a:ln>
                <a:solidFill>
                  <a:schemeClr val="accent1">
                    <a:lumMod val="75000"/>
                  </a:schemeClr>
                </a:solidFill>
                <a:effectLst/>
                <a:uLnTx/>
                <a:uFillTx/>
                <a:latin typeface="+mn-lt"/>
                <a:ea typeface="+mn-ea"/>
                <a:cs typeface="+mn-cs"/>
              </a:rPr>
              <a:t> </a:t>
            </a:r>
            <a:r>
              <a:rPr kumimoji="0" lang="en-CA" sz="2400" b="0" i="0" u="none" strike="noStrike" kern="1200" cap="none" spc="0" normalizeH="0" baseline="0" noProof="0" dirty="0" smtClean="0">
                <a:ln>
                  <a:noFill/>
                </a:ln>
                <a:solidFill>
                  <a:schemeClr val="accent1">
                    <a:lumMod val="75000"/>
                  </a:schemeClr>
                </a:solidFill>
                <a:effectLst/>
                <a:uLnTx/>
                <a:uFillTx/>
                <a:latin typeface="+mn-lt"/>
                <a:ea typeface="+mn-ea"/>
                <a:cs typeface="+mn-cs"/>
              </a:rPr>
              <a:t>“</a:t>
            </a:r>
            <a:r>
              <a:rPr kumimoji="0" lang="en-CA" sz="24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 actually wouldn't call smoking recreational just as I wouldn't call playing bingo recreational. They are addictions used by survivors to avoid intense feelings.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idx="4294967295"/>
          </p:nvPr>
        </p:nvSpPr>
        <p:spPr>
          <a:xfrm>
            <a:off x="1161988" y="1123302"/>
            <a:ext cx="7220011" cy="712772"/>
          </a:xfrm>
        </p:spPr>
        <p:txBody>
          <a:bodyPr/>
          <a:lstStyle/>
          <a:p>
            <a:r>
              <a:rPr lang="en-CA" dirty="0" smtClean="0"/>
              <a:t/>
            </a:r>
            <a:br>
              <a:rPr lang="en-CA" dirty="0" smtClean="0"/>
            </a:br>
            <a:r>
              <a:rPr lang="en-CA" dirty="0" smtClean="0"/>
              <a:t/>
            </a:r>
            <a:br>
              <a:rPr lang="en-CA" dirty="0" smtClean="0"/>
            </a:br>
            <a:r>
              <a:rPr lang="en-CA" dirty="0" smtClean="0"/>
              <a:t/>
            </a:r>
            <a:br>
              <a:rPr lang="en-CA" dirty="0" smtClean="0"/>
            </a:br>
            <a:r>
              <a:rPr lang="en-CA" sz="3800" b="1" dirty="0" smtClean="0"/>
              <a:t>Thank you</a:t>
            </a:r>
            <a:r>
              <a:rPr lang="en-CA" sz="3800" dirty="0" smtClean="0"/>
              <a:t/>
            </a:r>
            <a:br>
              <a:rPr lang="en-CA" sz="3800" dirty="0" smtClean="0"/>
            </a:br>
            <a:r>
              <a:rPr lang="en-CA" sz="3200" dirty="0" smtClean="0"/>
              <a:t>cheryl.currie@ualberta.ca</a:t>
            </a:r>
            <a:endParaRPr lang="en-CA" sz="3200" dirty="0"/>
          </a:p>
        </p:txBody>
      </p:sp>
      <p:graphicFrame>
        <p:nvGraphicFramePr>
          <p:cNvPr id="16" name="Object 345"/>
          <p:cNvGraphicFramePr>
            <a:graphicFrameLocks noChangeAspect="1"/>
          </p:cNvGraphicFramePr>
          <p:nvPr/>
        </p:nvGraphicFramePr>
        <p:xfrm>
          <a:off x="16050336" y="17345987"/>
          <a:ext cx="1486968" cy="1460543"/>
        </p:xfrm>
        <a:graphic>
          <a:graphicData uri="http://schemas.openxmlformats.org/presentationml/2006/ole">
            <p:oleObj spid="_x0000_s25602" r:id="rId3" imgW="1257476" imgH="1171429" progId="">
              <p:embed/>
            </p:oleObj>
          </a:graphicData>
        </a:graphic>
      </p:graphicFrame>
      <p:graphicFrame>
        <p:nvGraphicFramePr>
          <p:cNvPr id="1029" name="Object 345"/>
          <p:cNvGraphicFramePr>
            <a:graphicFrameLocks noChangeAspect="1"/>
          </p:cNvGraphicFramePr>
          <p:nvPr/>
        </p:nvGraphicFramePr>
        <p:xfrm>
          <a:off x="16265525" y="17562513"/>
          <a:ext cx="1487488" cy="1460500"/>
        </p:xfrm>
        <a:graphic>
          <a:graphicData uri="http://schemas.openxmlformats.org/presentationml/2006/ole">
            <p:oleObj spid="_x0000_s25603" r:id="rId4" imgW="1257476" imgH="1171429" progId="">
              <p:embed/>
            </p:oleObj>
          </a:graphicData>
        </a:graphic>
      </p:graphicFrame>
      <p:pic>
        <p:nvPicPr>
          <p:cNvPr id="23" name="Picture 22" descr="Picture3.jpg"/>
          <p:cNvPicPr>
            <a:picLocks noChangeAspect="1"/>
          </p:cNvPicPr>
          <p:nvPr/>
        </p:nvPicPr>
        <p:blipFill>
          <a:blip r:embed="rId5" cstate="print"/>
          <a:stretch>
            <a:fillRect/>
          </a:stretch>
        </p:blipFill>
        <p:spPr>
          <a:xfrm>
            <a:off x="676358" y="4656801"/>
            <a:ext cx="2010754" cy="1687449"/>
          </a:xfrm>
          <a:prstGeom prst="rect">
            <a:avLst/>
          </a:prstGeom>
        </p:spPr>
      </p:pic>
      <p:pic>
        <p:nvPicPr>
          <p:cNvPr id="25" name="Picture 24" descr="Picture7.jpg"/>
          <p:cNvPicPr>
            <a:picLocks noChangeAspect="1"/>
          </p:cNvPicPr>
          <p:nvPr/>
        </p:nvPicPr>
        <p:blipFill>
          <a:blip r:embed="rId6" cstate="print"/>
          <a:stretch>
            <a:fillRect/>
          </a:stretch>
        </p:blipFill>
        <p:spPr>
          <a:xfrm>
            <a:off x="3603234" y="5556147"/>
            <a:ext cx="4493362" cy="742493"/>
          </a:xfrm>
          <a:prstGeom prst="rect">
            <a:avLst/>
          </a:prstGeom>
        </p:spPr>
      </p:pic>
      <p:sp>
        <p:nvSpPr>
          <p:cNvPr id="28" name="TextBox 27"/>
          <p:cNvSpPr txBox="1"/>
          <p:nvPr/>
        </p:nvSpPr>
        <p:spPr>
          <a:xfrm>
            <a:off x="676357" y="2316480"/>
            <a:ext cx="3382789" cy="954107"/>
          </a:xfrm>
          <a:prstGeom prst="rect">
            <a:avLst/>
          </a:prstGeom>
          <a:noFill/>
        </p:spPr>
        <p:txBody>
          <a:bodyPr wrap="square" rtlCol="0">
            <a:spAutoFit/>
          </a:bodyPr>
          <a:lstStyle/>
          <a:p>
            <a:r>
              <a:rPr lang="en-CA" sz="2800" dirty="0" smtClean="0">
                <a:solidFill>
                  <a:schemeClr val="tx1">
                    <a:lumMod val="75000"/>
                    <a:lumOff val="25000"/>
                  </a:schemeClr>
                </a:solidFill>
              </a:rPr>
              <a:t>This research is supported by:</a:t>
            </a:r>
            <a:endParaRPr lang="en-CA" sz="2800" dirty="0">
              <a:solidFill>
                <a:schemeClr val="tx1">
                  <a:lumMod val="75000"/>
                  <a:lumOff val="25000"/>
                </a:schemeClr>
              </a:solidFill>
            </a:endParaRPr>
          </a:p>
        </p:txBody>
      </p:sp>
      <p:pic>
        <p:nvPicPr>
          <p:cNvPr id="1031" name="Picture 7"/>
          <p:cNvPicPr>
            <a:picLocks noChangeAspect="1" noChangeArrowheads="1"/>
          </p:cNvPicPr>
          <p:nvPr/>
        </p:nvPicPr>
        <p:blipFill>
          <a:blip r:embed="rId7" cstate="print"/>
          <a:srcRect/>
          <a:stretch>
            <a:fillRect/>
          </a:stretch>
        </p:blipFill>
        <p:spPr bwMode="auto">
          <a:xfrm>
            <a:off x="3603236" y="4645848"/>
            <a:ext cx="5002530" cy="455676"/>
          </a:xfrm>
          <a:prstGeom prst="rect">
            <a:avLst/>
          </a:prstGeom>
          <a:noFill/>
          <a:ln w="9525">
            <a:noFill/>
            <a:miter lim="800000"/>
            <a:headEnd/>
            <a:tailEnd/>
          </a:ln>
        </p:spPr>
      </p:pic>
      <p:pic>
        <p:nvPicPr>
          <p:cNvPr id="12" name="Picture 68" descr="AGRIlogo"/>
          <p:cNvPicPr>
            <a:picLocks noChangeAspect="1" noChangeArrowheads="1"/>
          </p:cNvPicPr>
          <p:nvPr/>
        </p:nvPicPr>
        <p:blipFill>
          <a:blip r:embed="rId8" cstate="print"/>
          <a:srcRect/>
          <a:stretch>
            <a:fillRect/>
          </a:stretch>
        </p:blipFill>
        <p:spPr bwMode="auto">
          <a:xfrm>
            <a:off x="3603234" y="2469187"/>
            <a:ext cx="4474845" cy="15413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1214</TotalTime>
  <Words>1566</Words>
  <Application>Microsoft Office PowerPoint</Application>
  <PresentationFormat>On-screen Show (4:3)</PresentationFormat>
  <Paragraphs>273</Paragraphs>
  <Slides>35</Slides>
  <Notes>10</Notes>
  <HiddenSlides>0</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35</vt:i4>
      </vt:variant>
    </vt:vector>
  </HeadingPairs>
  <TitlesOfParts>
    <vt:vector size="36" baseType="lpstr">
      <vt:lpstr>Breeze</vt:lpstr>
      <vt:lpstr>How is Problem Gambling Impacting Urban  Aboriginal Peoples?  </vt:lpstr>
      <vt:lpstr>Urban Aboriginal  Peoples in Canada</vt:lpstr>
      <vt:lpstr>Problem Gambling among  Urban Aboriginal Canadians</vt:lpstr>
      <vt:lpstr>Urban Aboriginal Study Edmonton 2010</vt:lpstr>
      <vt:lpstr>Slide 5</vt:lpstr>
      <vt:lpstr>Present sample vs Canadian urban Aboriginal population</vt:lpstr>
      <vt:lpstr>What is the extent of the problem?</vt:lpstr>
      <vt:lpstr>Edmonton Aboriginal Study  Gambling Categories (N = 361)</vt:lpstr>
      <vt:lpstr>Pilot Study 2008 Aboriginal university students (N = 60)</vt:lpstr>
      <vt:lpstr>PSGI Categories  Gender Differences</vt:lpstr>
      <vt:lpstr>PSGI Categories  Group Differences</vt:lpstr>
      <vt:lpstr>Edmonton Aboriginal Study  Factor analysis of 9-item PSGI</vt:lpstr>
      <vt:lpstr>Gambling Involvement (full sample)</vt:lpstr>
      <vt:lpstr>Gambling Involvement (PGs only)</vt:lpstr>
      <vt:lpstr>How is problem gambling  impacting urban Aboriginal people?</vt:lpstr>
      <vt:lpstr>Edmonton Aboriginal Study Problem Gambling Impacts</vt:lpstr>
      <vt:lpstr>Impacts on Social Relationships</vt:lpstr>
      <vt:lpstr>  Impacts on Children</vt:lpstr>
      <vt:lpstr>Why are urban Aboriginal people experiencing gambling problems?</vt:lpstr>
      <vt:lpstr>Edmonton Aboriginal Study  Why do you gamble?</vt:lpstr>
      <vt:lpstr>Edmonton Aboriginal Study (problem gamblers only)</vt:lpstr>
      <vt:lpstr>Social Determinants Perspective</vt:lpstr>
      <vt:lpstr>Comment by participant</vt:lpstr>
      <vt:lpstr>How much racism do urban  Aboriginal people experience?</vt:lpstr>
      <vt:lpstr>Racial discrimination  in public places in past yr</vt:lpstr>
      <vt:lpstr>Racism in  Public Urban Spaces</vt:lpstr>
      <vt:lpstr>Racial discrimination  at school in past yr</vt:lpstr>
      <vt:lpstr>Racial discrimination  in stores and restaurants in past yr</vt:lpstr>
      <vt:lpstr>Impacts of Racism</vt:lpstr>
      <vt:lpstr>How do social circumstances lead to addiction? </vt:lpstr>
      <vt:lpstr>Edmonton Aboriginal Study</vt:lpstr>
      <vt:lpstr>Social determinants of PG</vt:lpstr>
      <vt:lpstr>Conclusions</vt:lpstr>
      <vt:lpstr>What can be done?</vt:lpstr>
      <vt:lpstr>   Thank you cheryl.currie@ualberta.ca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Determinants of            At-Risk Behaviors in Children</dc:title>
  <dc:creator>Cheryl Currie</dc:creator>
  <cp:lastModifiedBy>Cheryl</cp:lastModifiedBy>
  <cp:revision>205</cp:revision>
  <dcterms:created xsi:type="dcterms:W3CDTF">2011-02-06T20:27:29Z</dcterms:created>
  <dcterms:modified xsi:type="dcterms:W3CDTF">2011-04-08T05:12:37Z</dcterms:modified>
</cp:coreProperties>
</file>