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52"/>
  </p:notesMasterIdLst>
  <p:sldIdLst>
    <p:sldId id="256" r:id="rId2"/>
    <p:sldId id="322" r:id="rId3"/>
    <p:sldId id="325" r:id="rId4"/>
    <p:sldId id="284" r:id="rId5"/>
    <p:sldId id="300" r:id="rId6"/>
    <p:sldId id="331" r:id="rId7"/>
    <p:sldId id="282" r:id="rId8"/>
    <p:sldId id="302" r:id="rId9"/>
    <p:sldId id="303" r:id="rId10"/>
    <p:sldId id="327" r:id="rId11"/>
    <p:sldId id="304" r:id="rId12"/>
    <p:sldId id="305" r:id="rId13"/>
    <p:sldId id="306" r:id="rId14"/>
    <p:sldId id="307" r:id="rId15"/>
    <p:sldId id="308" r:id="rId16"/>
    <p:sldId id="309" r:id="rId17"/>
    <p:sldId id="310" r:id="rId18"/>
    <p:sldId id="311" r:id="rId19"/>
    <p:sldId id="312" r:id="rId20"/>
    <p:sldId id="313" r:id="rId21"/>
    <p:sldId id="314" r:id="rId22"/>
    <p:sldId id="315" r:id="rId23"/>
    <p:sldId id="316" r:id="rId24"/>
    <p:sldId id="301" r:id="rId25"/>
    <p:sldId id="333" r:id="rId26"/>
    <p:sldId id="257" r:id="rId27"/>
    <p:sldId id="258" r:id="rId28"/>
    <p:sldId id="259" r:id="rId29"/>
    <p:sldId id="261" r:id="rId30"/>
    <p:sldId id="264" r:id="rId31"/>
    <p:sldId id="336" r:id="rId32"/>
    <p:sldId id="290" r:id="rId33"/>
    <p:sldId id="291" r:id="rId34"/>
    <p:sldId id="292" r:id="rId35"/>
    <p:sldId id="293" r:id="rId36"/>
    <p:sldId id="294" r:id="rId37"/>
    <p:sldId id="295" r:id="rId38"/>
    <p:sldId id="296" r:id="rId39"/>
    <p:sldId id="299" r:id="rId40"/>
    <p:sldId id="328" r:id="rId41"/>
    <p:sldId id="329" r:id="rId42"/>
    <p:sldId id="268" r:id="rId43"/>
    <p:sldId id="334" r:id="rId44"/>
    <p:sldId id="335" r:id="rId45"/>
    <p:sldId id="337" r:id="rId46"/>
    <p:sldId id="288" r:id="rId47"/>
    <p:sldId id="289" r:id="rId48"/>
    <p:sldId id="323" r:id="rId49"/>
    <p:sldId id="297" r:id="rId50"/>
    <p:sldId id="330" r:id="rId51"/>
  </p:sldIdLst>
  <p:sldSz cx="9144000" cy="6858000" type="screen4x3"/>
  <p:notesSz cx="6858000" cy="9144000"/>
  <p:defaultTextStyle>
    <a:defPPr>
      <a:defRPr lang="en-CA"/>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34"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8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59900" autoAdjust="0"/>
  </p:normalViewPr>
  <p:slideViewPr>
    <p:cSldViewPr>
      <p:cViewPr varScale="1">
        <p:scale>
          <a:sx n="59" d="100"/>
          <a:sy n="59" d="100"/>
        </p:scale>
        <p:origin x="-912" y="-90"/>
      </p:cViewPr>
      <p:guideLst>
        <p:guide orient="horz" pos="2160"/>
        <p:guide pos="2880"/>
      </p:guideLst>
    </p:cSldViewPr>
  </p:slideViewPr>
  <p:notesTextViewPr>
    <p:cViewPr>
      <p:scale>
        <a:sx n="100" d="100"/>
        <a:sy n="100" d="100"/>
      </p:scale>
      <p:origin x="0" y="0"/>
    </p:cViewPr>
  </p:notesTextViewPr>
  <p:notesViewPr>
    <p:cSldViewPr>
      <p:cViewPr>
        <p:scale>
          <a:sx n="100" d="100"/>
          <a:sy n="100" d="100"/>
        </p:scale>
        <p:origin x="-1626" y="57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dtpfsrv1.admin.ad.ucalgary.ca\UD\hclarke\My%20Documents\Dropbox\Catalogue%20stats\Data%20for%20netspeed%20presentat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80"/>
      <c:rotY val="190"/>
      <c:depthPercent val="180"/>
      <c:rAngAx val="0"/>
      <c:perspective val="200"/>
    </c:view3D>
    <c:floor>
      <c:thickness val="0"/>
    </c:floor>
    <c:sideWall>
      <c:thickness val="0"/>
    </c:sideWall>
    <c:backWall>
      <c:thickness val="0"/>
    </c:backWall>
    <c:plotArea>
      <c:layout>
        <c:manualLayout>
          <c:layoutTarget val="inner"/>
          <c:xMode val="edge"/>
          <c:yMode val="edge"/>
          <c:x val="0.28050054349267034"/>
          <c:y val="0.18166238217652181"/>
          <c:w val="0.38961637371086416"/>
          <c:h val="0.59494119790296107"/>
        </c:manualLayout>
      </c:layout>
      <c:pie3DChart>
        <c:varyColors val="1"/>
        <c:dLbls>
          <c:showLegendKey val="0"/>
          <c:showVal val="0"/>
          <c:showCatName val="0"/>
          <c:showSerName val="0"/>
          <c:showPercent val="0"/>
          <c:showBubbleSize val="0"/>
          <c:showLeaderLines val="1"/>
        </c:dLbls>
      </c:pie3DChart>
    </c:plotArea>
    <c:legend>
      <c:legendPos val="b"/>
      <c:layout>
        <c:manualLayout>
          <c:xMode val="edge"/>
          <c:yMode val="edge"/>
          <c:x val="0.72620430022004823"/>
          <c:y val="5.338164348993673E-2"/>
          <c:w val="0.27379569977995188"/>
          <c:h val="0.92605280381083466"/>
        </c:manualLayout>
      </c:layout>
      <c:overlay val="0"/>
      <c:txPr>
        <a:bodyPr/>
        <a:lstStyle/>
        <a:p>
          <a:pPr>
            <a:defRPr lang="en-CA"/>
          </a:pPr>
          <a:endParaRPr lang="en-US"/>
        </a:p>
      </c:txPr>
    </c:legend>
    <c:plotVisOnly val="1"/>
    <c:dispBlanksAs val="zero"/>
    <c:showDLblsOverMax val="0"/>
  </c:chart>
  <c:txPr>
    <a:bodyPr/>
    <a:lstStyle/>
    <a:p>
      <a:pPr>
        <a:defRPr sz="1400" baseline="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92E2D2-2E6C-48E0-A523-5DB750E2FF0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CA"/>
        </a:p>
      </dgm:t>
    </dgm:pt>
    <dgm:pt modelId="{C05D7C41-D813-4FCC-ADF5-5084BDFF9965}">
      <dgm:prSet phldrT="[Text]" custT="1"/>
      <dgm:spPr/>
      <dgm:t>
        <a:bodyPr/>
        <a:lstStyle/>
        <a:p>
          <a:r>
            <a:rPr lang="en-CA" sz="2400" dirty="0" err="1" smtClean="0"/>
            <a:t>LibGuides</a:t>
          </a:r>
          <a:endParaRPr lang="en-CA" sz="2400" dirty="0"/>
        </a:p>
      </dgm:t>
    </dgm:pt>
    <dgm:pt modelId="{F96F5536-DCB3-4FBF-B152-B02EBCB2FD05}" type="parTrans" cxnId="{5F8B9563-F9D9-447C-91ED-5A655FE2932B}">
      <dgm:prSet/>
      <dgm:spPr/>
      <dgm:t>
        <a:bodyPr/>
        <a:lstStyle/>
        <a:p>
          <a:endParaRPr lang="en-CA"/>
        </a:p>
      </dgm:t>
    </dgm:pt>
    <dgm:pt modelId="{19132157-5161-4CB1-B49D-DDFB852FA30C}" type="sibTrans" cxnId="{5F8B9563-F9D9-447C-91ED-5A655FE2932B}">
      <dgm:prSet/>
      <dgm:spPr/>
      <dgm:t>
        <a:bodyPr/>
        <a:lstStyle/>
        <a:p>
          <a:endParaRPr lang="en-CA"/>
        </a:p>
      </dgm:t>
    </dgm:pt>
    <dgm:pt modelId="{F87DAFE8-E0E0-488A-9603-F46C16F89DE0}">
      <dgm:prSet phldrT="[Text]"/>
      <dgm:spPr/>
      <dgm:t>
        <a:bodyPr/>
        <a:lstStyle/>
        <a:p>
          <a:r>
            <a:rPr lang="en-CA" dirty="0" smtClean="0"/>
            <a:t>Intelligent link to Libguides</a:t>
          </a:r>
          <a:endParaRPr lang="en-CA" dirty="0"/>
        </a:p>
      </dgm:t>
    </dgm:pt>
    <dgm:pt modelId="{97196EDE-F6CC-4F89-93AF-7C89929F9F24}" type="parTrans" cxnId="{7CAAEB00-EC6E-4094-9C77-376A15F0E14D}">
      <dgm:prSet/>
      <dgm:spPr/>
      <dgm:t>
        <a:bodyPr/>
        <a:lstStyle/>
        <a:p>
          <a:endParaRPr lang="en-CA"/>
        </a:p>
      </dgm:t>
    </dgm:pt>
    <dgm:pt modelId="{4547A147-E91F-42D4-B079-9F74CE9828A1}" type="sibTrans" cxnId="{7CAAEB00-EC6E-4094-9C77-376A15F0E14D}">
      <dgm:prSet/>
      <dgm:spPr/>
      <dgm:t>
        <a:bodyPr/>
        <a:lstStyle/>
        <a:p>
          <a:endParaRPr lang="en-CA"/>
        </a:p>
      </dgm:t>
    </dgm:pt>
    <dgm:pt modelId="{5F4EBB48-FE2F-4530-8DBA-F6E0E52DBFD8}">
      <dgm:prSet phldrT="[Text]"/>
      <dgm:spPr/>
      <dgm:t>
        <a:bodyPr/>
        <a:lstStyle/>
        <a:p>
          <a:r>
            <a:rPr lang="en-CA" dirty="0" smtClean="0"/>
            <a:t>Not suited to search process</a:t>
          </a:r>
          <a:endParaRPr lang="en-CA" dirty="0"/>
        </a:p>
      </dgm:t>
    </dgm:pt>
    <dgm:pt modelId="{F616053E-44EC-4B50-B7B2-013473B59FBF}" type="parTrans" cxnId="{C64FB49A-DD67-40BE-A3F8-4D58F7E57F30}">
      <dgm:prSet/>
      <dgm:spPr/>
      <dgm:t>
        <a:bodyPr/>
        <a:lstStyle/>
        <a:p>
          <a:endParaRPr lang="en-CA"/>
        </a:p>
      </dgm:t>
    </dgm:pt>
    <dgm:pt modelId="{0346A8D0-C0C3-412B-9923-962AD0A1F5E0}" type="sibTrans" cxnId="{C64FB49A-DD67-40BE-A3F8-4D58F7E57F30}">
      <dgm:prSet/>
      <dgm:spPr/>
      <dgm:t>
        <a:bodyPr/>
        <a:lstStyle/>
        <a:p>
          <a:endParaRPr lang="en-CA"/>
        </a:p>
      </dgm:t>
    </dgm:pt>
    <dgm:pt modelId="{044D4F26-F9F0-42A4-B09E-D07BC6D45A57}">
      <dgm:prSet phldrT="[Text]" custT="1"/>
      <dgm:spPr/>
      <dgm:t>
        <a:bodyPr/>
        <a:lstStyle/>
        <a:p>
          <a:r>
            <a:rPr lang="en-CA" sz="2400" dirty="0" smtClean="0"/>
            <a:t>Research Help</a:t>
          </a:r>
          <a:endParaRPr lang="en-CA" sz="2400" dirty="0"/>
        </a:p>
      </dgm:t>
    </dgm:pt>
    <dgm:pt modelId="{44332BFF-3F12-4E68-A477-9A0FA523CF3C}" type="parTrans" cxnId="{8A2ECC03-92A8-4B11-89D9-6EBE4415A3AD}">
      <dgm:prSet/>
      <dgm:spPr/>
      <dgm:t>
        <a:bodyPr/>
        <a:lstStyle/>
        <a:p>
          <a:endParaRPr lang="en-CA"/>
        </a:p>
      </dgm:t>
    </dgm:pt>
    <dgm:pt modelId="{F5CEC6EC-C62F-478A-BC88-61E5DD52C7AD}" type="sibTrans" cxnId="{8A2ECC03-92A8-4B11-89D9-6EBE4415A3AD}">
      <dgm:prSet/>
      <dgm:spPr/>
      <dgm:t>
        <a:bodyPr/>
        <a:lstStyle/>
        <a:p>
          <a:endParaRPr lang="en-CA"/>
        </a:p>
      </dgm:t>
    </dgm:pt>
    <dgm:pt modelId="{B1A92CCE-016D-4449-BB25-20D34188EE47}">
      <dgm:prSet phldrT="[Text]"/>
      <dgm:spPr/>
      <dgm:t>
        <a:bodyPr/>
        <a:lstStyle/>
        <a:p>
          <a:r>
            <a:rPr lang="en-CA" dirty="0" smtClean="0"/>
            <a:t>Link to chat / ask a question</a:t>
          </a:r>
          <a:endParaRPr lang="en-CA" dirty="0"/>
        </a:p>
      </dgm:t>
    </dgm:pt>
    <dgm:pt modelId="{5AEDB2DC-7129-4D4E-8E53-80C20270EF1D}" type="parTrans" cxnId="{8CDFAC04-ECC3-4A5C-B892-46251F6BC6D8}">
      <dgm:prSet/>
      <dgm:spPr/>
      <dgm:t>
        <a:bodyPr/>
        <a:lstStyle/>
        <a:p>
          <a:endParaRPr lang="en-CA"/>
        </a:p>
      </dgm:t>
    </dgm:pt>
    <dgm:pt modelId="{DE39FA1E-D88F-4A83-AE4F-554A8A59C4CC}" type="sibTrans" cxnId="{8CDFAC04-ECC3-4A5C-B892-46251F6BC6D8}">
      <dgm:prSet/>
      <dgm:spPr/>
      <dgm:t>
        <a:bodyPr/>
        <a:lstStyle/>
        <a:p>
          <a:endParaRPr lang="en-CA"/>
        </a:p>
      </dgm:t>
    </dgm:pt>
    <dgm:pt modelId="{30C95A7F-6E83-4425-A3D5-013E5F546F4A}">
      <dgm:prSet phldrT="[Text]"/>
      <dgm:spPr/>
      <dgm:t>
        <a:bodyPr/>
        <a:lstStyle/>
        <a:p>
          <a:r>
            <a:rPr lang="en-CA" dirty="0" smtClean="0"/>
            <a:t>Redundant</a:t>
          </a:r>
          <a:endParaRPr lang="en-CA" dirty="0"/>
        </a:p>
      </dgm:t>
    </dgm:pt>
    <dgm:pt modelId="{5D32B1F9-20C2-45CE-B42D-8F0BC1F74A2B}" type="parTrans" cxnId="{AA10A1E1-514E-4C06-9ADA-CB5BB47E3995}">
      <dgm:prSet/>
      <dgm:spPr/>
      <dgm:t>
        <a:bodyPr/>
        <a:lstStyle/>
        <a:p>
          <a:endParaRPr lang="en-CA"/>
        </a:p>
      </dgm:t>
    </dgm:pt>
    <dgm:pt modelId="{71BFF28B-E4B4-4B4B-9A30-70573AEAA8B1}" type="sibTrans" cxnId="{AA10A1E1-514E-4C06-9ADA-CB5BB47E3995}">
      <dgm:prSet/>
      <dgm:spPr/>
      <dgm:t>
        <a:bodyPr/>
        <a:lstStyle/>
        <a:p>
          <a:endParaRPr lang="en-CA"/>
        </a:p>
      </dgm:t>
    </dgm:pt>
    <dgm:pt modelId="{1F17028C-0BD8-4F83-92B5-213EB688AEDE}">
      <dgm:prSet phldrT="[Text]" custT="1"/>
      <dgm:spPr/>
      <dgm:t>
        <a:bodyPr/>
        <a:lstStyle/>
        <a:p>
          <a:r>
            <a:rPr lang="en-CA" sz="2800" dirty="0" smtClean="0"/>
            <a:t>Visit Us</a:t>
          </a:r>
          <a:endParaRPr lang="en-CA" sz="2800" dirty="0"/>
        </a:p>
      </dgm:t>
    </dgm:pt>
    <dgm:pt modelId="{DB50E395-9FA9-4035-A07D-9D21BCC8CFA2}" type="parTrans" cxnId="{B253ACE4-C242-43E1-ACC9-F8E1624B8283}">
      <dgm:prSet/>
      <dgm:spPr/>
      <dgm:t>
        <a:bodyPr/>
        <a:lstStyle/>
        <a:p>
          <a:endParaRPr lang="en-CA"/>
        </a:p>
      </dgm:t>
    </dgm:pt>
    <dgm:pt modelId="{85FA29D0-D497-4818-A74E-EFE4A6FDF6B1}" type="sibTrans" cxnId="{B253ACE4-C242-43E1-ACC9-F8E1624B8283}">
      <dgm:prSet/>
      <dgm:spPr/>
      <dgm:t>
        <a:bodyPr/>
        <a:lstStyle/>
        <a:p>
          <a:endParaRPr lang="en-CA"/>
        </a:p>
      </dgm:t>
    </dgm:pt>
    <dgm:pt modelId="{BB3259CD-1CF5-43D0-9211-22F4462A851C}">
      <dgm:prSet phldrT="[Text]"/>
      <dgm:spPr/>
      <dgm:t>
        <a:bodyPr/>
        <a:lstStyle/>
        <a:p>
          <a:r>
            <a:rPr lang="en-CA" dirty="0" smtClean="0"/>
            <a:t>Intelligent link based on search</a:t>
          </a:r>
          <a:endParaRPr lang="en-CA" dirty="0"/>
        </a:p>
      </dgm:t>
    </dgm:pt>
    <dgm:pt modelId="{9D4BFF36-2617-4946-B3C9-AB24DDF0E865}" type="parTrans" cxnId="{338E53DA-F1D2-48BC-A6BF-C6CF3C053E77}">
      <dgm:prSet/>
      <dgm:spPr/>
      <dgm:t>
        <a:bodyPr/>
        <a:lstStyle/>
        <a:p>
          <a:endParaRPr lang="en-CA"/>
        </a:p>
      </dgm:t>
    </dgm:pt>
    <dgm:pt modelId="{B7BF6049-44E6-4C75-AE96-0127F8B6C67D}" type="sibTrans" cxnId="{338E53DA-F1D2-48BC-A6BF-C6CF3C053E77}">
      <dgm:prSet/>
      <dgm:spPr/>
      <dgm:t>
        <a:bodyPr/>
        <a:lstStyle/>
        <a:p>
          <a:endParaRPr lang="en-CA"/>
        </a:p>
      </dgm:t>
    </dgm:pt>
    <dgm:pt modelId="{3DF55676-7D6A-4EAE-9AE8-74FCF4C6B36C}">
      <dgm:prSet phldrT="[Text]"/>
      <dgm:spPr/>
      <dgm:t>
        <a:bodyPr/>
        <a:lstStyle/>
        <a:p>
          <a:r>
            <a:rPr lang="en-CA" dirty="0" smtClean="0"/>
            <a:t>Redundant</a:t>
          </a:r>
          <a:endParaRPr lang="en-CA" dirty="0"/>
        </a:p>
      </dgm:t>
    </dgm:pt>
    <dgm:pt modelId="{9DF9FF1C-197E-4B29-8B59-AAB9BA408B27}" type="parTrans" cxnId="{2F4892FB-AEFC-413F-BDBE-335A214274FD}">
      <dgm:prSet/>
      <dgm:spPr/>
      <dgm:t>
        <a:bodyPr/>
        <a:lstStyle/>
        <a:p>
          <a:endParaRPr lang="en-CA"/>
        </a:p>
      </dgm:t>
    </dgm:pt>
    <dgm:pt modelId="{44DF5E92-7FFC-4E92-86F1-FDD51C0D3469}" type="sibTrans" cxnId="{2F4892FB-AEFC-413F-BDBE-335A214274FD}">
      <dgm:prSet/>
      <dgm:spPr/>
      <dgm:t>
        <a:bodyPr/>
        <a:lstStyle/>
        <a:p>
          <a:endParaRPr lang="en-CA"/>
        </a:p>
      </dgm:t>
    </dgm:pt>
    <dgm:pt modelId="{273BCC8B-8EEC-42EE-A085-636D2DC57ABD}" type="pres">
      <dgm:prSet presAssocID="{7492E2D2-2E6C-48E0-A523-5DB750E2FF08}" presName="Name0" presStyleCnt="0">
        <dgm:presLayoutVars>
          <dgm:dir/>
          <dgm:animLvl val="lvl"/>
          <dgm:resizeHandles val="exact"/>
        </dgm:presLayoutVars>
      </dgm:prSet>
      <dgm:spPr/>
      <dgm:t>
        <a:bodyPr/>
        <a:lstStyle/>
        <a:p>
          <a:endParaRPr lang="en-CA"/>
        </a:p>
      </dgm:t>
    </dgm:pt>
    <dgm:pt modelId="{E86FF766-F33A-41A1-9F67-A0F9126AB03E}" type="pres">
      <dgm:prSet presAssocID="{C05D7C41-D813-4FCC-ADF5-5084BDFF9965}" presName="linNode" presStyleCnt="0"/>
      <dgm:spPr/>
    </dgm:pt>
    <dgm:pt modelId="{7A62AAC8-B912-41E8-96E3-D4E7E49F0572}" type="pres">
      <dgm:prSet presAssocID="{C05D7C41-D813-4FCC-ADF5-5084BDFF9965}" presName="parentText" presStyleLbl="node1" presStyleIdx="0" presStyleCnt="3" custLinFactNeighborY="-151">
        <dgm:presLayoutVars>
          <dgm:chMax val="1"/>
          <dgm:bulletEnabled val="1"/>
        </dgm:presLayoutVars>
      </dgm:prSet>
      <dgm:spPr/>
      <dgm:t>
        <a:bodyPr/>
        <a:lstStyle/>
        <a:p>
          <a:endParaRPr lang="en-CA"/>
        </a:p>
      </dgm:t>
    </dgm:pt>
    <dgm:pt modelId="{86CEADF0-6072-46A4-BA63-8A9C983F7AD4}" type="pres">
      <dgm:prSet presAssocID="{C05D7C41-D813-4FCC-ADF5-5084BDFF9965}" presName="descendantText" presStyleLbl="alignAccFollowNode1" presStyleIdx="0" presStyleCnt="3">
        <dgm:presLayoutVars>
          <dgm:bulletEnabled val="1"/>
        </dgm:presLayoutVars>
      </dgm:prSet>
      <dgm:spPr/>
      <dgm:t>
        <a:bodyPr/>
        <a:lstStyle/>
        <a:p>
          <a:endParaRPr lang="en-CA"/>
        </a:p>
      </dgm:t>
    </dgm:pt>
    <dgm:pt modelId="{95E8A3DB-4C46-4BBB-92CB-3815505E1597}" type="pres">
      <dgm:prSet presAssocID="{19132157-5161-4CB1-B49D-DDFB852FA30C}" presName="sp" presStyleCnt="0"/>
      <dgm:spPr/>
    </dgm:pt>
    <dgm:pt modelId="{8EBCF5B5-53AE-45CB-9E3B-2F95EA069FFF}" type="pres">
      <dgm:prSet presAssocID="{044D4F26-F9F0-42A4-B09E-D07BC6D45A57}" presName="linNode" presStyleCnt="0"/>
      <dgm:spPr/>
    </dgm:pt>
    <dgm:pt modelId="{DC15736A-A869-47FE-B106-21D986043F79}" type="pres">
      <dgm:prSet presAssocID="{044D4F26-F9F0-42A4-B09E-D07BC6D45A57}" presName="parentText" presStyleLbl="node1" presStyleIdx="1" presStyleCnt="3">
        <dgm:presLayoutVars>
          <dgm:chMax val="1"/>
          <dgm:bulletEnabled val="1"/>
        </dgm:presLayoutVars>
      </dgm:prSet>
      <dgm:spPr/>
      <dgm:t>
        <a:bodyPr/>
        <a:lstStyle/>
        <a:p>
          <a:endParaRPr lang="en-CA"/>
        </a:p>
      </dgm:t>
    </dgm:pt>
    <dgm:pt modelId="{10A2505D-C891-4168-90D8-8B53F5DE1A9F}" type="pres">
      <dgm:prSet presAssocID="{044D4F26-F9F0-42A4-B09E-D07BC6D45A57}" presName="descendantText" presStyleLbl="alignAccFollowNode1" presStyleIdx="1" presStyleCnt="3">
        <dgm:presLayoutVars>
          <dgm:bulletEnabled val="1"/>
        </dgm:presLayoutVars>
      </dgm:prSet>
      <dgm:spPr/>
      <dgm:t>
        <a:bodyPr/>
        <a:lstStyle/>
        <a:p>
          <a:endParaRPr lang="en-CA"/>
        </a:p>
      </dgm:t>
    </dgm:pt>
    <dgm:pt modelId="{2973433D-67F7-4746-80A0-BF1244B78ED7}" type="pres">
      <dgm:prSet presAssocID="{F5CEC6EC-C62F-478A-BC88-61E5DD52C7AD}" presName="sp" presStyleCnt="0"/>
      <dgm:spPr/>
    </dgm:pt>
    <dgm:pt modelId="{08010F4A-16E8-4E82-9DBD-FF8ACF3FB93E}" type="pres">
      <dgm:prSet presAssocID="{1F17028C-0BD8-4F83-92B5-213EB688AEDE}" presName="linNode" presStyleCnt="0"/>
      <dgm:spPr/>
    </dgm:pt>
    <dgm:pt modelId="{F060C577-399F-4E8F-95F2-1BD53FE05D76}" type="pres">
      <dgm:prSet presAssocID="{1F17028C-0BD8-4F83-92B5-213EB688AEDE}" presName="parentText" presStyleLbl="node1" presStyleIdx="2" presStyleCnt="3">
        <dgm:presLayoutVars>
          <dgm:chMax val="1"/>
          <dgm:bulletEnabled val="1"/>
        </dgm:presLayoutVars>
      </dgm:prSet>
      <dgm:spPr/>
      <dgm:t>
        <a:bodyPr/>
        <a:lstStyle/>
        <a:p>
          <a:endParaRPr lang="en-CA"/>
        </a:p>
      </dgm:t>
    </dgm:pt>
    <dgm:pt modelId="{2E256B75-656F-4B9D-9ADE-759BA1EA072A}" type="pres">
      <dgm:prSet presAssocID="{1F17028C-0BD8-4F83-92B5-213EB688AEDE}" presName="descendantText" presStyleLbl="alignAccFollowNode1" presStyleIdx="2" presStyleCnt="3">
        <dgm:presLayoutVars>
          <dgm:bulletEnabled val="1"/>
        </dgm:presLayoutVars>
      </dgm:prSet>
      <dgm:spPr/>
      <dgm:t>
        <a:bodyPr/>
        <a:lstStyle/>
        <a:p>
          <a:endParaRPr lang="en-CA"/>
        </a:p>
      </dgm:t>
    </dgm:pt>
  </dgm:ptLst>
  <dgm:cxnLst>
    <dgm:cxn modelId="{2F4892FB-AEFC-413F-BDBE-335A214274FD}" srcId="{1F17028C-0BD8-4F83-92B5-213EB688AEDE}" destId="{3DF55676-7D6A-4EAE-9AE8-74FCF4C6B36C}" srcOrd="1" destOrd="0" parTransId="{9DF9FF1C-197E-4B29-8B59-AAB9BA408B27}" sibTransId="{44DF5E92-7FFC-4E92-86F1-FDD51C0D3469}"/>
    <dgm:cxn modelId="{2A963466-F96D-4601-BD30-1AC213098C87}" type="presOf" srcId="{C05D7C41-D813-4FCC-ADF5-5084BDFF9965}" destId="{7A62AAC8-B912-41E8-96E3-D4E7E49F0572}" srcOrd="0" destOrd="0" presId="urn:microsoft.com/office/officeart/2005/8/layout/vList5"/>
    <dgm:cxn modelId="{ECFE8BD1-6D76-42D3-BA2D-5804DE2C837C}" type="presOf" srcId="{7492E2D2-2E6C-48E0-A523-5DB750E2FF08}" destId="{273BCC8B-8EEC-42EE-A085-636D2DC57ABD}" srcOrd="0" destOrd="0" presId="urn:microsoft.com/office/officeart/2005/8/layout/vList5"/>
    <dgm:cxn modelId="{059E2EC3-85BB-479C-82BE-69BD5CA4E88F}" type="presOf" srcId="{30C95A7F-6E83-4425-A3D5-013E5F546F4A}" destId="{10A2505D-C891-4168-90D8-8B53F5DE1A9F}" srcOrd="0" destOrd="1" presId="urn:microsoft.com/office/officeart/2005/8/layout/vList5"/>
    <dgm:cxn modelId="{50412DB1-DA55-4E48-B080-3B3ACF119BA9}" type="presOf" srcId="{BB3259CD-1CF5-43D0-9211-22F4462A851C}" destId="{2E256B75-656F-4B9D-9ADE-759BA1EA072A}" srcOrd="0" destOrd="0" presId="urn:microsoft.com/office/officeart/2005/8/layout/vList5"/>
    <dgm:cxn modelId="{8A2ECC03-92A8-4B11-89D9-6EBE4415A3AD}" srcId="{7492E2D2-2E6C-48E0-A523-5DB750E2FF08}" destId="{044D4F26-F9F0-42A4-B09E-D07BC6D45A57}" srcOrd="1" destOrd="0" parTransId="{44332BFF-3F12-4E68-A477-9A0FA523CF3C}" sibTransId="{F5CEC6EC-C62F-478A-BC88-61E5DD52C7AD}"/>
    <dgm:cxn modelId="{40574FA7-F8B5-42D1-A6BB-F7E6E6125892}" type="presOf" srcId="{1F17028C-0BD8-4F83-92B5-213EB688AEDE}" destId="{F060C577-399F-4E8F-95F2-1BD53FE05D76}" srcOrd="0" destOrd="0" presId="urn:microsoft.com/office/officeart/2005/8/layout/vList5"/>
    <dgm:cxn modelId="{4E8FBF6D-936F-4198-A281-6C15F2C3F49F}" type="presOf" srcId="{B1A92CCE-016D-4449-BB25-20D34188EE47}" destId="{10A2505D-C891-4168-90D8-8B53F5DE1A9F}" srcOrd="0" destOrd="0" presId="urn:microsoft.com/office/officeart/2005/8/layout/vList5"/>
    <dgm:cxn modelId="{2171EE09-945A-4442-AD5C-01C0362EA755}" type="presOf" srcId="{5F4EBB48-FE2F-4530-8DBA-F6E0E52DBFD8}" destId="{86CEADF0-6072-46A4-BA63-8A9C983F7AD4}" srcOrd="0" destOrd="1" presId="urn:microsoft.com/office/officeart/2005/8/layout/vList5"/>
    <dgm:cxn modelId="{896BA2C6-0525-488D-A0BF-EF3F6B7E9089}" type="presOf" srcId="{044D4F26-F9F0-42A4-B09E-D07BC6D45A57}" destId="{DC15736A-A869-47FE-B106-21D986043F79}" srcOrd="0" destOrd="0" presId="urn:microsoft.com/office/officeart/2005/8/layout/vList5"/>
    <dgm:cxn modelId="{AA10A1E1-514E-4C06-9ADA-CB5BB47E3995}" srcId="{044D4F26-F9F0-42A4-B09E-D07BC6D45A57}" destId="{30C95A7F-6E83-4425-A3D5-013E5F546F4A}" srcOrd="1" destOrd="0" parTransId="{5D32B1F9-20C2-45CE-B42D-8F0BC1F74A2B}" sibTransId="{71BFF28B-E4B4-4B4B-9A30-70573AEAA8B1}"/>
    <dgm:cxn modelId="{5F8B9563-F9D9-447C-91ED-5A655FE2932B}" srcId="{7492E2D2-2E6C-48E0-A523-5DB750E2FF08}" destId="{C05D7C41-D813-4FCC-ADF5-5084BDFF9965}" srcOrd="0" destOrd="0" parTransId="{F96F5536-DCB3-4FBF-B152-B02EBCB2FD05}" sibTransId="{19132157-5161-4CB1-B49D-DDFB852FA30C}"/>
    <dgm:cxn modelId="{C7188FDD-9AFA-46D7-A98B-56CEF8D8D243}" type="presOf" srcId="{F87DAFE8-E0E0-488A-9603-F46C16F89DE0}" destId="{86CEADF0-6072-46A4-BA63-8A9C983F7AD4}" srcOrd="0" destOrd="0" presId="urn:microsoft.com/office/officeart/2005/8/layout/vList5"/>
    <dgm:cxn modelId="{C64FB49A-DD67-40BE-A3F8-4D58F7E57F30}" srcId="{C05D7C41-D813-4FCC-ADF5-5084BDFF9965}" destId="{5F4EBB48-FE2F-4530-8DBA-F6E0E52DBFD8}" srcOrd="1" destOrd="0" parTransId="{F616053E-44EC-4B50-B7B2-013473B59FBF}" sibTransId="{0346A8D0-C0C3-412B-9923-962AD0A1F5E0}"/>
    <dgm:cxn modelId="{8CDFAC04-ECC3-4A5C-B892-46251F6BC6D8}" srcId="{044D4F26-F9F0-42A4-B09E-D07BC6D45A57}" destId="{B1A92CCE-016D-4449-BB25-20D34188EE47}" srcOrd="0" destOrd="0" parTransId="{5AEDB2DC-7129-4D4E-8E53-80C20270EF1D}" sibTransId="{DE39FA1E-D88F-4A83-AE4F-554A8A59C4CC}"/>
    <dgm:cxn modelId="{7CAAEB00-EC6E-4094-9C77-376A15F0E14D}" srcId="{C05D7C41-D813-4FCC-ADF5-5084BDFF9965}" destId="{F87DAFE8-E0E0-488A-9603-F46C16F89DE0}" srcOrd="0" destOrd="0" parTransId="{97196EDE-F6CC-4F89-93AF-7C89929F9F24}" sibTransId="{4547A147-E91F-42D4-B079-9F74CE9828A1}"/>
    <dgm:cxn modelId="{B253ACE4-C242-43E1-ACC9-F8E1624B8283}" srcId="{7492E2D2-2E6C-48E0-A523-5DB750E2FF08}" destId="{1F17028C-0BD8-4F83-92B5-213EB688AEDE}" srcOrd="2" destOrd="0" parTransId="{DB50E395-9FA9-4035-A07D-9D21BCC8CFA2}" sibTransId="{85FA29D0-D497-4818-A74E-EFE4A6FDF6B1}"/>
    <dgm:cxn modelId="{EB2A0DBA-C337-4339-9ABC-5FCDF4D38C42}" type="presOf" srcId="{3DF55676-7D6A-4EAE-9AE8-74FCF4C6B36C}" destId="{2E256B75-656F-4B9D-9ADE-759BA1EA072A}" srcOrd="0" destOrd="1" presId="urn:microsoft.com/office/officeart/2005/8/layout/vList5"/>
    <dgm:cxn modelId="{338E53DA-F1D2-48BC-A6BF-C6CF3C053E77}" srcId="{1F17028C-0BD8-4F83-92B5-213EB688AEDE}" destId="{BB3259CD-1CF5-43D0-9211-22F4462A851C}" srcOrd="0" destOrd="0" parTransId="{9D4BFF36-2617-4946-B3C9-AB24DDF0E865}" sibTransId="{B7BF6049-44E6-4C75-AE96-0127F8B6C67D}"/>
    <dgm:cxn modelId="{B1B18D09-33AE-4364-9BA7-C4116C6FDBC7}" type="presParOf" srcId="{273BCC8B-8EEC-42EE-A085-636D2DC57ABD}" destId="{E86FF766-F33A-41A1-9F67-A0F9126AB03E}" srcOrd="0" destOrd="0" presId="urn:microsoft.com/office/officeart/2005/8/layout/vList5"/>
    <dgm:cxn modelId="{E7EF914E-88BE-43DF-894D-467AC640AC32}" type="presParOf" srcId="{E86FF766-F33A-41A1-9F67-A0F9126AB03E}" destId="{7A62AAC8-B912-41E8-96E3-D4E7E49F0572}" srcOrd="0" destOrd="0" presId="urn:microsoft.com/office/officeart/2005/8/layout/vList5"/>
    <dgm:cxn modelId="{62889BD6-BC1F-4AE6-9B2A-38A81C4B1E68}" type="presParOf" srcId="{E86FF766-F33A-41A1-9F67-A0F9126AB03E}" destId="{86CEADF0-6072-46A4-BA63-8A9C983F7AD4}" srcOrd="1" destOrd="0" presId="urn:microsoft.com/office/officeart/2005/8/layout/vList5"/>
    <dgm:cxn modelId="{10EFADF2-3F39-4AD9-8D50-91DAFCD94786}" type="presParOf" srcId="{273BCC8B-8EEC-42EE-A085-636D2DC57ABD}" destId="{95E8A3DB-4C46-4BBB-92CB-3815505E1597}" srcOrd="1" destOrd="0" presId="urn:microsoft.com/office/officeart/2005/8/layout/vList5"/>
    <dgm:cxn modelId="{5EDC9085-B0B5-4E69-A743-83DD13F323B5}" type="presParOf" srcId="{273BCC8B-8EEC-42EE-A085-636D2DC57ABD}" destId="{8EBCF5B5-53AE-45CB-9E3B-2F95EA069FFF}" srcOrd="2" destOrd="0" presId="urn:microsoft.com/office/officeart/2005/8/layout/vList5"/>
    <dgm:cxn modelId="{DC67B57F-4040-4046-ABC6-9DB4BD41AB48}" type="presParOf" srcId="{8EBCF5B5-53AE-45CB-9E3B-2F95EA069FFF}" destId="{DC15736A-A869-47FE-B106-21D986043F79}" srcOrd="0" destOrd="0" presId="urn:microsoft.com/office/officeart/2005/8/layout/vList5"/>
    <dgm:cxn modelId="{DADB3B62-E882-4D16-B79F-A7A2279E2CC7}" type="presParOf" srcId="{8EBCF5B5-53AE-45CB-9E3B-2F95EA069FFF}" destId="{10A2505D-C891-4168-90D8-8B53F5DE1A9F}" srcOrd="1" destOrd="0" presId="urn:microsoft.com/office/officeart/2005/8/layout/vList5"/>
    <dgm:cxn modelId="{FAF5CF86-7B7D-4F3B-BC69-D88393471BBD}" type="presParOf" srcId="{273BCC8B-8EEC-42EE-A085-636D2DC57ABD}" destId="{2973433D-67F7-4746-80A0-BF1244B78ED7}" srcOrd="3" destOrd="0" presId="urn:microsoft.com/office/officeart/2005/8/layout/vList5"/>
    <dgm:cxn modelId="{6909761C-814A-4627-A8D0-07FD28AC666E}" type="presParOf" srcId="{273BCC8B-8EEC-42EE-A085-636D2DC57ABD}" destId="{08010F4A-16E8-4E82-9DBD-FF8ACF3FB93E}" srcOrd="4" destOrd="0" presId="urn:microsoft.com/office/officeart/2005/8/layout/vList5"/>
    <dgm:cxn modelId="{E79892DA-B386-4FE5-9718-0209015278A4}" type="presParOf" srcId="{08010F4A-16E8-4E82-9DBD-FF8ACF3FB93E}" destId="{F060C577-399F-4E8F-95F2-1BD53FE05D76}" srcOrd="0" destOrd="0" presId="urn:microsoft.com/office/officeart/2005/8/layout/vList5"/>
    <dgm:cxn modelId="{88FE9C64-6B05-4E84-9E1B-5AEE4EDFE1A6}" type="presParOf" srcId="{08010F4A-16E8-4E82-9DBD-FF8ACF3FB93E}" destId="{2E256B75-656F-4B9D-9ADE-759BA1EA072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92E2D2-2E6C-48E0-A523-5DB750E2FF0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CA"/>
        </a:p>
      </dgm:t>
    </dgm:pt>
    <dgm:pt modelId="{C05D7C41-D813-4FCC-ADF5-5084BDFF9965}">
      <dgm:prSet phldrT="[Text]"/>
      <dgm:spPr/>
      <dgm:t>
        <a:bodyPr/>
        <a:lstStyle/>
        <a:p>
          <a:r>
            <a:rPr lang="en-CA" dirty="0" smtClean="0"/>
            <a:t>Summon</a:t>
          </a:r>
          <a:endParaRPr lang="en-CA" dirty="0"/>
        </a:p>
      </dgm:t>
    </dgm:pt>
    <dgm:pt modelId="{F96F5536-DCB3-4FBF-B152-B02EBCB2FD05}" type="parTrans" cxnId="{5F8B9563-F9D9-447C-91ED-5A655FE2932B}">
      <dgm:prSet/>
      <dgm:spPr/>
      <dgm:t>
        <a:bodyPr/>
        <a:lstStyle/>
        <a:p>
          <a:endParaRPr lang="en-CA"/>
        </a:p>
      </dgm:t>
    </dgm:pt>
    <dgm:pt modelId="{19132157-5161-4CB1-B49D-DDFB852FA30C}" type="sibTrans" cxnId="{5F8B9563-F9D9-447C-91ED-5A655FE2932B}">
      <dgm:prSet/>
      <dgm:spPr/>
      <dgm:t>
        <a:bodyPr/>
        <a:lstStyle/>
        <a:p>
          <a:endParaRPr lang="en-CA"/>
        </a:p>
      </dgm:t>
    </dgm:pt>
    <dgm:pt modelId="{F87DAFE8-E0E0-488A-9603-F46C16F89DE0}">
      <dgm:prSet phldrT="[Text]"/>
      <dgm:spPr/>
      <dgm:t>
        <a:bodyPr/>
        <a:lstStyle/>
        <a:p>
          <a:r>
            <a:rPr lang="en-CA" dirty="0" smtClean="0"/>
            <a:t>Not understood</a:t>
          </a:r>
          <a:endParaRPr lang="en-CA" dirty="0"/>
        </a:p>
      </dgm:t>
    </dgm:pt>
    <dgm:pt modelId="{97196EDE-F6CC-4F89-93AF-7C89929F9F24}" type="parTrans" cxnId="{7CAAEB00-EC6E-4094-9C77-376A15F0E14D}">
      <dgm:prSet/>
      <dgm:spPr/>
      <dgm:t>
        <a:bodyPr/>
        <a:lstStyle/>
        <a:p>
          <a:endParaRPr lang="en-CA"/>
        </a:p>
      </dgm:t>
    </dgm:pt>
    <dgm:pt modelId="{4547A147-E91F-42D4-B079-9F74CE9828A1}" type="sibTrans" cxnId="{7CAAEB00-EC6E-4094-9C77-376A15F0E14D}">
      <dgm:prSet/>
      <dgm:spPr/>
      <dgm:t>
        <a:bodyPr/>
        <a:lstStyle/>
        <a:p>
          <a:endParaRPr lang="en-CA"/>
        </a:p>
      </dgm:t>
    </dgm:pt>
    <dgm:pt modelId="{5F4EBB48-FE2F-4530-8DBA-F6E0E52DBFD8}">
      <dgm:prSet phldrT="[Text]"/>
      <dgm:spPr/>
      <dgm:t>
        <a:bodyPr/>
        <a:lstStyle/>
        <a:p>
          <a:r>
            <a:rPr lang="en-CA" dirty="0" smtClean="0"/>
            <a:t>Promoted to top right of page</a:t>
          </a:r>
          <a:endParaRPr lang="en-CA" dirty="0"/>
        </a:p>
      </dgm:t>
    </dgm:pt>
    <dgm:pt modelId="{F616053E-44EC-4B50-B7B2-013473B59FBF}" type="parTrans" cxnId="{C64FB49A-DD67-40BE-A3F8-4D58F7E57F30}">
      <dgm:prSet/>
      <dgm:spPr/>
      <dgm:t>
        <a:bodyPr/>
        <a:lstStyle/>
        <a:p>
          <a:endParaRPr lang="en-CA"/>
        </a:p>
      </dgm:t>
    </dgm:pt>
    <dgm:pt modelId="{0346A8D0-C0C3-412B-9923-962AD0A1F5E0}" type="sibTrans" cxnId="{C64FB49A-DD67-40BE-A3F8-4D58F7E57F30}">
      <dgm:prSet/>
      <dgm:spPr/>
      <dgm:t>
        <a:bodyPr/>
        <a:lstStyle/>
        <a:p>
          <a:endParaRPr lang="en-CA"/>
        </a:p>
      </dgm:t>
    </dgm:pt>
    <dgm:pt modelId="{044D4F26-F9F0-42A4-B09E-D07BC6D45A57}">
      <dgm:prSet phldrT="[Text]"/>
      <dgm:spPr/>
      <dgm:t>
        <a:bodyPr/>
        <a:lstStyle/>
        <a:p>
          <a:r>
            <a:rPr lang="en-CA" dirty="0" smtClean="0"/>
            <a:t>Repository</a:t>
          </a:r>
          <a:endParaRPr lang="en-CA" dirty="0"/>
        </a:p>
      </dgm:t>
    </dgm:pt>
    <dgm:pt modelId="{44332BFF-3F12-4E68-A477-9A0FA523CF3C}" type="parTrans" cxnId="{8A2ECC03-92A8-4B11-89D9-6EBE4415A3AD}">
      <dgm:prSet/>
      <dgm:spPr/>
      <dgm:t>
        <a:bodyPr/>
        <a:lstStyle/>
        <a:p>
          <a:endParaRPr lang="en-CA"/>
        </a:p>
      </dgm:t>
    </dgm:pt>
    <dgm:pt modelId="{F5CEC6EC-C62F-478A-BC88-61E5DD52C7AD}" type="sibTrans" cxnId="{8A2ECC03-92A8-4B11-89D9-6EBE4415A3AD}">
      <dgm:prSet/>
      <dgm:spPr/>
      <dgm:t>
        <a:bodyPr/>
        <a:lstStyle/>
        <a:p>
          <a:endParaRPr lang="en-CA"/>
        </a:p>
      </dgm:t>
    </dgm:pt>
    <dgm:pt modelId="{B1A92CCE-016D-4449-BB25-20D34188EE47}">
      <dgm:prSet phldrT="[Text]"/>
      <dgm:spPr/>
      <dgm:t>
        <a:bodyPr/>
        <a:lstStyle/>
        <a:p>
          <a:r>
            <a:rPr lang="en-CA" dirty="0" smtClean="0"/>
            <a:t>Understood but unlikely to use</a:t>
          </a:r>
          <a:endParaRPr lang="en-CA" dirty="0"/>
        </a:p>
      </dgm:t>
    </dgm:pt>
    <dgm:pt modelId="{5AEDB2DC-7129-4D4E-8E53-80C20270EF1D}" type="parTrans" cxnId="{8CDFAC04-ECC3-4A5C-B892-46251F6BC6D8}">
      <dgm:prSet/>
      <dgm:spPr/>
      <dgm:t>
        <a:bodyPr/>
        <a:lstStyle/>
        <a:p>
          <a:endParaRPr lang="en-CA"/>
        </a:p>
      </dgm:t>
    </dgm:pt>
    <dgm:pt modelId="{DE39FA1E-D88F-4A83-AE4F-554A8A59C4CC}" type="sibTrans" cxnId="{8CDFAC04-ECC3-4A5C-B892-46251F6BC6D8}">
      <dgm:prSet/>
      <dgm:spPr/>
      <dgm:t>
        <a:bodyPr/>
        <a:lstStyle/>
        <a:p>
          <a:endParaRPr lang="en-CA"/>
        </a:p>
      </dgm:t>
    </dgm:pt>
    <dgm:pt modelId="{30C95A7F-6E83-4425-A3D5-013E5F546F4A}">
      <dgm:prSet phldrT="[Text]"/>
      <dgm:spPr/>
      <dgm:t>
        <a:bodyPr/>
        <a:lstStyle/>
        <a:p>
          <a:r>
            <a:rPr lang="en-CA" dirty="0" smtClean="0"/>
            <a:t>Deleted</a:t>
          </a:r>
          <a:endParaRPr lang="en-CA" dirty="0"/>
        </a:p>
      </dgm:t>
    </dgm:pt>
    <dgm:pt modelId="{5D32B1F9-20C2-45CE-B42D-8F0BC1F74A2B}" type="parTrans" cxnId="{AA10A1E1-514E-4C06-9ADA-CB5BB47E3995}">
      <dgm:prSet/>
      <dgm:spPr/>
      <dgm:t>
        <a:bodyPr/>
        <a:lstStyle/>
        <a:p>
          <a:endParaRPr lang="en-CA"/>
        </a:p>
      </dgm:t>
    </dgm:pt>
    <dgm:pt modelId="{71BFF28B-E4B4-4B4B-9A30-70573AEAA8B1}" type="sibTrans" cxnId="{AA10A1E1-514E-4C06-9ADA-CB5BB47E3995}">
      <dgm:prSet/>
      <dgm:spPr/>
      <dgm:t>
        <a:bodyPr/>
        <a:lstStyle/>
        <a:p>
          <a:endParaRPr lang="en-CA"/>
        </a:p>
      </dgm:t>
    </dgm:pt>
    <dgm:pt modelId="{1F17028C-0BD8-4F83-92B5-213EB688AEDE}">
      <dgm:prSet phldrT="[Text]"/>
      <dgm:spPr/>
      <dgm:t>
        <a:bodyPr/>
        <a:lstStyle/>
        <a:p>
          <a:r>
            <a:rPr lang="en-CA" dirty="0" smtClean="0"/>
            <a:t>Google Scholar</a:t>
          </a:r>
          <a:endParaRPr lang="en-CA" dirty="0"/>
        </a:p>
      </dgm:t>
    </dgm:pt>
    <dgm:pt modelId="{DB50E395-9FA9-4035-A07D-9D21BCC8CFA2}" type="parTrans" cxnId="{B253ACE4-C242-43E1-ACC9-F8E1624B8283}">
      <dgm:prSet/>
      <dgm:spPr/>
      <dgm:t>
        <a:bodyPr/>
        <a:lstStyle/>
        <a:p>
          <a:endParaRPr lang="en-CA"/>
        </a:p>
      </dgm:t>
    </dgm:pt>
    <dgm:pt modelId="{85FA29D0-D497-4818-A74E-EFE4A6FDF6B1}" type="sibTrans" cxnId="{B253ACE4-C242-43E1-ACC9-F8E1624B8283}">
      <dgm:prSet/>
      <dgm:spPr/>
      <dgm:t>
        <a:bodyPr/>
        <a:lstStyle/>
        <a:p>
          <a:endParaRPr lang="en-CA"/>
        </a:p>
      </dgm:t>
    </dgm:pt>
    <dgm:pt modelId="{BB3259CD-1CF5-43D0-9211-22F4462A851C}">
      <dgm:prSet phldrT="[Text]"/>
      <dgm:spPr/>
      <dgm:t>
        <a:bodyPr/>
        <a:lstStyle/>
        <a:p>
          <a:r>
            <a:rPr lang="en-CA" dirty="0" smtClean="0"/>
            <a:t>Did not understand advantage of this link</a:t>
          </a:r>
          <a:endParaRPr lang="en-CA" dirty="0"/>
        </a:p>
      </dgm:t>
    </dgm:pt>
    <dgm:pt modelId="{9D4BFF36-2617-4946-B3C9-AB24DDF0E865}" type="parTrans" cxnId="{338E53DA-F1D2-48BC-A6BF-C6CF3C053E77}">
      <dgm:prSet/>
      <dgm:spPr/>
      <dgm:t>
        <a:bodyPr/>
        <a:lstStyle/>
        <a:p>
          <a:endParaRPr lang="en-CA"/>
        </a:p>
      </dgm:t>
    </dgm:pt>
    <dgm:pt modelId="{B7BF6049-44E6-4C75-AE96-0127F8B6C67D}" type="sibTrans" cxnId="{338E53DA-F1D2-48BC-A6BF-C6CF3C053E77}">
      <dgm:prSet/>
      <dgm:spPr/>
      <dgm:t>
        <a:bodyPr/>
        <a:lstStyle/>
        <a:p>
          <a:endParaRPr lang="en-CA"/>
        </a:p>
      </dgm:t>
    </dgm:pt>
    <dgm:pt modelId="{3DF55676-7D6A-4EAE-9AE8-74FCF4C6B36C}">
      <dgm:prSet phldrT="[Text]"/>
      <dgm:spPr/>
      <dgm:t>
        <a:bodyPr/>
        <a:lstStyle/>
        <a:p>
          <a:r>
            <a:rPr lang="en-CA" dirty="0" smtClean="0"/>
            <a:t>Promoted to top right of page</a:t>
          </a:r>
          <a:endParaRPr lang="en-CA" dirty="0"/>
        </a:p>
      </dgm:t>
    </dgm:pt>
    <dgm:pt modelId="{9DF9FF1C-197E-4B29-8B59-AAB9BA408B27}" type="parTrans" cxnId="{2F4892FB-AEFC-413F-BDBE-335A214274FD}">
      <dgm:prSet/>
      <dgm:spPr/>
      <dgm:t>
        <a:bodyPr/>
        <a:lstStyle/>
        <a:p>
          <a:endParaRPr lang="en-CA"/>
        </a:p>
      </dgm:t>
    </dgm:pt>
    <dgm:pt modelId="{44DF5E92-7FFC-4E92-86F1-FDD51C0D3469}" type="sibTrans" cxnId="{2F4892FB-AEFC-413F-BDBE-335A214274FD}">
      <dgm:prSet/>
      <dgm:spPr/>
      <dgm:t>
        <a:bodyPr/>
        <a:lstStyle/>
        <a:p>
          <a:endParaRPr lang="en-CA"/>
        </a:p>
      </dgm:t>
    </dgm:pt>
    <dgm:pt modelId="{2D91FBB1-5546-4824-AB48-24CC10AEFAE9}">
      <dgm:prSet/>
      <dgm:spPr/>
      <dgm:t>
        <a:bodyPr/>
        <a:lstStyle/>
        <a:p>
          <a:r>
            <a:rPr lang="en-CA" dirty="0" smtClean="0"/>
            <a:t>Digital Archives</a:t>
          </a:r>
          <a:endParaRPr lang="en-CA" dirty="0"/>
        </a:p>
      </dgm:t>
    </dgm:pt>
    <dgm:pt modelId="{CA9A462F-A564-48D2-B641-C55616B2B4F2}" type="parTrans" cxnId="{20BB17BF-BB8D-4D77-AA55-DFA1CDF8CB94}">
      <dgm:prSet/>
      <dgm:spPr/>
      <dgm:t>
        <a:bodyPr/>
        <a:lstStyle/>
        <a:p>
          <a:endParaRPr lang="en-CA"/>
        </a:p>
      </dgm:t>
    </dgm:pt>
    <dgm:pt modelId="{C9CD4720-F43B-43E7-97CD-7C1E5D92E163}" type="sibTrans" cxnId="{20BB17BF-BB8D-4D77-AA55-DFA1CDF8CB94}">
      <dgm:prSet/>
      <dgm:spPr/>
      <dgm:t>
        <a:bodyPr/>
        <a:lstStyle/>
        <a:p>
          <a:endParaRPr lang="en-CA"/>
        </a:p>
      </dgm:t>
    </dgm:pt>
    <dgm:pt modelId="{273BCC8B-8EEC-42EE-A085-636D2DC57ABD}" type="pres">
      <dgm:prSet presAssocID="{7492E2D2-2E6C-48E0-A523-5DB750E2FF08}" presName="Name0" presStyleCnt="0">
        <dgm:presLayoutVars>
          <dgm:dir/>
          <dgm:animLvl val="lvl"/>
          <dgm:resizeHandles val="exact"/>
        </dgm:presLayoutVars>
      </dgm:prSet>
      <dgm:spPr/>
      <dgm:t>
        <a:bodyPr/>
        <a:lstStyle/>
        <a:p>
          <a:endParaRPr lang="en-CA"/>
        </a:p>
      </dgm:t>
    </dgm:pt>
    <dgm:pt modelId="{E86FF766-F33A-41A1-9F67-A0F9126AB03E}" type="pres">
      <dgm:prSet presAssocID="{C05D7C41-D813-4FCC-ADF5-5084BDFF9965}" presName="linNode" presStyleCnt="0"/>
      <dgm:spPr/>
    </dgm:pt>
    <dgm:pt modelId="{7A62AAC8-B912-41E8-96E3-D4E7E49F0572}" type="pres">
      <dgm:prSet presAssocID="{C05D7C41-D813-4FCC-ADF5-5084BDFF9965}" presName="parentText" presStyleLbl="node1" presStyleIdx="0" presStyleCnt="4" custLinFactNeighborX="-713" custLinFactNeighborY="-208">
        <dgm:presLayoutVars>
          <dgm:chMax val="1"/>
          <dgm:bulletEnabled val="1"/>
        </dgm:presLayoutVars>
      </dgm:prSet>
      <dgm:spPr/>
      <dgm:t>
        <a:bodyPr/>
        <a:lstStyle/>
        <a:p>
          <a:endParaRPr lang="en-CA"/>
        </a:p>
      </dgm:t>
    </dgm:pt>
    <dgm:pt modelId="{86CEADF0-6072-46A4-BA63-8A9C983F7AD4}" type="pres">
      <dgm:prSet presAssocID="{C05D7C41-D813-4FCC-ADF5-5084BDFF9965}" presName="descendantText" presStyleLbl="alignAccFollowNode1" presStyleIdx="0" presStyleCnt="3" custLinFactNeighborY="6713">
        <dgm:presLayoutVars>
          <dgm:bulletEnabled val="1"/>
        </dgm:presLayoutVars>
      </dgm:prSet>
      <dgm:spPr/>
      <dgm:t>
        <a:bodyPr/>
        <a:lstStyle/>
        <a:p>
          <a:endParaRPr lang="en-CA"/>
        </a:p>
      </dgm:t>
    </dgm:pt>
    <dgm:pt modelId="{95E8A3DB-4C46-4BBB-92CB-3815505E1597}" type="pres">
      <dgm:prSet presAssocID="{19132157-5161-4CB1-B49D-DDFB852FA30C}" presName="sp" presStyleCnt="0"/>
      <dgm:spPr/>
    </dgm:pt>
    <dgm:pt modelId="{8EBCF5B5-53AE-45CB-9E3B-2F95EA069FFF}" type="pres">
      <dgm:prSet presAssocID="{044D4F26-F9F0-42A4-B09E-D07BC6D45A57}" presName="linNode" presStyleCnt="0"/>
      <dgm:spPr/>
    </dgm:pt>
    <dgm:pt modelId="{DC15736A-A869-47FE-B106-21D986043F79}" type="pres">
      <dgm:prSet presAssocID="{044D4F26-F9F0-42A4-B09E-D07BC6D45A57}" presName="parentText" presStyleLbl="node1" presStyleIdx="1" presStyleCnt="4">
        <dgm:presLayoutVars>
          <dgm:chMax val="1"/>
          <dgm:bulletEnabled val="1"/>
        </dgm:presLayoutVars>
      </dgm:prSet>
      <dgm:spPr/>
      <dgm:t>
        <a:bodyPr/>
        <a:lstStyle/>
        <a:p>
          <a:endParaRPr lang="en-CA"/>
        </a:p>
      </dgm:t>
    </dgm:pt>
    <dgm:pt modelId="{10A2505D-C891-4168-90D8-8B53F5DE1A9F}" type="pres">
      <dgm:prSet presAssocID="{044D4F26-F9F0-42A4-B09E-D07BC6D45A57}" presName="descendantText" presStyleLbl="alignAccFollowNode1" presStyleIdx="1" presStyleCnt="3" custLinFactNeighborX="-461" custLinFactNeighborY="2035">
        <dgm:presLayoutVars>
          <dgm:bulletEnabled val="1"/>
        </dgm:presLayoutVars>
      </dgm:prSet>
      <dgm:spPr/>
      <dgm:t>
        <a:bodyPr/>
        <a:lstStyle/>
        <a:p>
          <a:endParaRPr lang="en-CA"/>
        </a:p>
      </dgm:t>
    </dgm:pt>
    <dgm:pt modelId="{2973433D-67F7-4746-80A0-BF1244B78ED7}" type="pres">
      <dgm:prSet presAssocID="{F5CEC6EC-C62F-478A-BC88-61E5DD52C7AD}" presName="sp" presStyleCnt="0"/>
      <dgm:spPr/>
    </dgm:pt>
    <dgm:pt modelId="{08010F4A-16E8-4E82-9DBD-FF8ACF3FB93E}" type="pres">
      <dgm:prSet presAssocID="{1F17028C-0BD8-4F83-92B5-213EB688AEDE}" presName="linNode" presStyleCnt="0"/>
      <dgm:spPr/>
    </dgm:pt>
    <dgm:pt modelId="{F060C577-399F-4E8F-95F2-1BD53FE05D76}" type="pres">
      <dgm:prSet presAssocID="{1F17028C-0BD8-4F83-92B5-213EB688AEDE}" presName="parentText" presStyleLbl="node1" presStyleIdx="2" presStyleCnt="4">
        <dgm:presLayoutVars>
          <dgm:chMax val="1"/>
          <dgm:bulletEnabled val="1"/>
        </dgm:presLayoutVars>
      </dgm:prSet>
      <dgm:spPr/>
      <dgm:t>
        <a:bodyPr/>
        <a:lstStyle/>
        <a:p>
          <a:endParaRPr lang="en-CA"/>
        </a:p>
      </dgm:t>
    </dgm:pt>
    <dgm:pt modelId="{2E256B75-656F-4B9D-9ADE-759BA1EA072A}" type="pres">
      <dgm:prSet presAssocID="{1F17028C-0BD8-4F83-92B5-213EB688AEDE}" presName="descendantText" presStyleLbl="alignAccFollowNode1" presStyleIdx="2" presStyleCnt="3" custLinFactNeighborY="7093">
        <dgm:presLayoutVars>
          <dgm:bulletEnabled val="1"/>
        </dgm:presLayoutVars>
      </dgm:prSet>
      <dgm:spPr/>
      <dgm:t>
        <a:bodyPr/>
        <a:lstStyle/>
        <a:p>
          <a:endParaRPr lang="en-CA"/>
        </a:p>
      </dgm:t>
    </dgm:pt>
    <dgm:pt modelId="{31973F09-2639-4880-9A96-73E676808C49}" type="pres">
      <dgm:prSet presAssocID="{85FA29D0-D497-4818-A74E-EFE4A6FDF6B1}" presName="sp" presStyleCnt="0"/>
      <dgm:spPr/>
    </dgm:pt>
    <dgm:pt modelId="{D15BF813-5F47-482E-AC0D-767EB8B73FCF}" type="pres">
      <dgm:prSet presAssocID="{2D91FBB1-5546-4824-AB48-24CC10AEFAE9}" presName="linNode" presStyleCnt="0"/>
      <dgm:spPr/>
    </dgm:pt>
    <dgm:pt modelId="{CF2D2CBA-DBCE-4B03-A346-0E416CABCF63}" type="pres">
      <dgm:prSet presAssocID="{2D91FBB1-5546-4824-AB48-24CC10AEFAE9}" presName="parentText" presStyleLbl="node1" presStyleIdx="3" presStyleCnt="4">
        <dgm:presLayoutVars>
          <dgm:chMax val="1"/>
          <dgm:bulletEnabled val="1"/>
        </dgm:presLayoutVars>
      </dgm:prSet>
      <dgm:spPr/>
      <dgm:t>
        <a:bodyPr/>
        <a:lstStyle/>
        <a:p>
          <a:endParaRPr lang="en-CA"/>
        </a:p>
      </dgm:t>
    </dgm:pt>
  </dgm:ptLst>
  <dgm:cxnLst>
    <dgm:cxn modelId="{2F4892FB-AEFC-413F-BDBE-335A214274FD}" srcId="{1F17028C-0BD8-4F83-92B5-213EB688AEDE}" destId="{3DF55676-7D6A-4EAE-9AE8-74FCF4C6B36C}" srcOrd="1" destOrd="0" parTransId="{9DF9FF1C-197E-4B29-8B59-AAB9BA408B27}" sibTransId="{44DF5E92-7FFC-4E92-86F1-FDD51C0D3469}"/>
    <dgm:cxn modelId="{ADF970E2-511E-4C6D-8263-AFABCB3F4F10}" type="presOf" srcId="{2D91FBB1-5546-4824-AB48-24CC10AEFAE9}" destId="{CF2D2CBA-DBCE-4B03-A346-0E416CABCF63}" srcOrd="0" destOrd="0" presId="urn:microsoft.com/office/officeart/2005/8/layout/vList5"/>
    <dgm:cxn modelId="{A68076C3-2D5C-4969-860B-47A688A828D9}" type="presOf" srcId="{5F4EBB48-FE2F-4530-8DBA-F6E0E52DBFD8}" destId="{86CEADF0-6072-46A4-BA63-8A9C983F7AD4}" srcOrd="0" destOrd="1" presId="urn:microsoft.com/office/officeart/2005/8/layout/vList5"/>
    <dgm:cxn modelId="{83A2FE8D-9675-4543-B227-3CAE2561A715}" type="presOf" srcId="{7492E2D2-2E6C-48E0-A523-5DB750E2FF08}" destId="{273BCC8B-8EEC-42EE-A085-636D2DC57ABD}" srcOrd="0" destOrd="0" presId="urn:microsoft.com/office/officeart/2005/8/layout/vList5"/>
    <dgm:cxn modelId="{5D3BE877-B7F3-4FE2-A148-2F6D8C357AAB}" type="presOf" srcId="{B1A92CCE-016D-4449-BB25-20D34188EE47}" destId="{10A2505D-C891-4168-90D8-8B53F5DE1A9F}" srcOrd="0" destOrd="0" presId="urn:microsoft.com/office/officeart/2005/8/layout/vList5"/>
    <dgm:cxn modelId="{8A2ECC03-92A8-4B11-89D9-6EBE4415A3AD}" srcId="{7492E2D2-2E6C-48E0-A523-5DB750E2FF08}" destId="{044D4F26-F9F0-42A4-B09E-D07BC6D45A57}" srcOrd="1" destOrd="0" parTransId="{44332BFF-3F12-4E68-A477-9A0FA523CF3C}" sibTransId="{F5CEC6EC-C62F-478A-BC88-61E5DD52C7AD}"/>
    <dgm:cxn modelId="{1F59462B-BDBE-4AED-B890-D16A36FE50D0}" type="presOf" srcId="{F87DAFE8-E0E0-488A-9603-F46C16F89DE0}" destId="{86CEADF0-6072-46A4-BA63-8A9C983F7AD4}" srcOrd="0" destOrd="0" presId="urn:microsoft.com/office/officeart/2005/8/layout/vList5"/>
    <dgm:cxn modelId="{69A95AE3-6BE4-4A2B-A5EA-DECA5864E4B8}" type="presOf" srcId="{BB3259CD-1CF5-43D0-9211-22F4462A851C}" destId="{2E256B75-656F-4B9D-9ADE-759BA1EA072A}" srcOrd="0" destOrd="0" presId="urn:microsoft.com/office/officeart/2005/8/layout/vList5"/>
    <dgm:cxn modelId="{70C8FCE2-8CF9-48AF-ACB9-B9EAE84BF35E}" type="presOf" srcId="{C05D7C41-D813-4FCC-ADF5-5084BDFF9965}" destId="{7A62AAC8-B912-41E8-96E3-D4E7E49F0572}" srcOrd="0" destOrd="0" presId="urn:microsoft.com/office/officeart/2005/8/layout/vList5"/>
    <dgm:cxn modelId="{4692ECA3-9243-4099-A164-6941748F13D0}" type="presOf" srcId="{044D4F26-F9F0-42A4-B09E-D07BC6D45A57}" destId="{DC15736A-A869-47FE-B106-21D986043F79}" srcOrd="0" destOrd="0" presId="urn:microsoft.com/office/officeart/2005/8/layout/vList5"/>
    <dgm:cxn modelId="{C0BF03C2-3051-4416-B44D-99E9FB1551DD}" type="presOf" srcId="{1F17028C-0BD8-4F83-92B5-213EB688AEDE}" destId="{F060C577-399F-4E8F-95F2-1BD53FE05D76}" srcOrd="0" destOrd="0" presId="urn:microsoft.com/office/officeart/2005/8/layout/vList5"/>
    <dgm:cxn modelId="{4CB93173-661C-4413-9774-E5C33DE54696}" type="presOf" srcId="{3DF55676-7D6A-4EAE-9AE8-74FCF4C6B36C}" destId="{2E256B75-656F-4B9D-9ADE-759BA1EA072A}" srcOrd="0" destOrd="1" presId="urn:microsoft.com/office/officeart/2005/8/layout/vList5"/>
    <dgm:cxn modelId="{AA10A1E1-514E-4C06-9ADA-CB5BB47E3995}" srcId="{044D4F26-F9F0-42A4-B09E-D07BC6D45A57}" destId="{30C95A7F-6E83-4425-A3D5-013E5F546F4A}" srcOrd="1" destOrd="0" parTransId="{5D32B1F9-20C2-45CE-B42D-8F0BC1F74A2B}" sibTransId="{71BFF28B-E4B4-4B4B-9A30-70573AEAA8B1}"/>
    <dgm:cxn modelId="{5F8B9563-F9D9-447C-91ED-5A655FE2932B}" srcId="{7492E2D2-2E6C-48E0-A523-5DB750E2FF08}" destId="{C05D7C41-D813-4FCC-ADF5-5084BDFF9965}" srcOrd="0" destOrd="0" parTransId="{F96F5536-DCB3-4FBF-B152-B02EBCB2FD05}" sibTransId="{19132157-5161-4CB1-B49D-DDFB852FA30C}"/>
    <dgm:cxn modelId="{733314E2-93B8-40DE-A1CD-6B64565568D2}" type="presOf" srcId="{30C95A7F-6E83-4425-A3D5-013E5F546F4A}" destId="{10A2505D-C891-4168-90D8-8B53F5DE1A9F}" srcOrd="0" destOrd="1" presId="urn:microsoft.com/office/officeart/2005/8/layout/vList5"/>
    <dgm:cxn modelId="{C64FB49A-DD67-40BE-A3F8-4D58F7E57F30}" srcId="{C05D7C41-D813-4FCC-ADF5-5084BDFF9965}" destId="{5F4EBB48-FE2F-4530-8DBA-F6E0E52DBFD8}" srcOrd="1" destOrd="0" parTransId="{F616053E-44EC-4B50-B7B2-013473B59FBF}" sibTransId="{0346A8D0-C0C3-412B-9923-962AD0A1F5E0}"/>
    <dgm:cxn modelId="{8CDFAC04-ECC3-4A5C-B892-46251F6BC6D8}" srcId="{044D4F26-F9F0-42A4-B09E-D07BC6D45A57}" destId="{B1A92CCE-016D-4449-BB25-20D34188EE47}" srcOrd="0" destOrd="0" parTransId="{5AEDB2DC-7129-4D4E-8E53-80C20270EF1D}" sibTransId="{DE39FA1E-D88F-4A83-AE4F-554A8A59C4CC}"/>
    <dgm:cxn modelId="{7CAAEB00-EC6E-4094-9C77-376A15F0E14D}" srcId="{C05D7C41-D813-4FCC-ADF5-5084BDFF9965}" destId="{F87DAFE8-E0E0-488A-9603-F46C16F89DE0}" srcOrd="0" destOrd="0" parTransId="{97196EDE-F6CC-4F89-93AF-7C89929F9F24}" sibTransId="{4547A147-E91F-42D4-B079-9F74CE9828A1}"/>
    <dgm:cxn modelId="{20BB17BF-BB8D-4D77-AA55-DFA1CDF8CB94}" srcId="{7492E2D2-2E6C-48E0-A523-5DB750E2FF08}" destId="{2D91FBB1-5546-4824-AB48-24CC10AEFAE9}" srcOrd="3" destOrd="0" parTransId="{CA9A462F-A564-48D2-B641-C55616B2B4F2}" sibTransId="{C9CD4720-F43B-43E7-97CD-7C1E5D92E163}"/>
    <dgm:cxn modelId="{B253ACE4-C242-43E1-ACC9-F8E1624B8283}" srcId="{7492E2D2-2E6C-48E0-A523-5DB750E2FF08}" destId="{1F17028C-0BD8-4F83-92B5-213EB688AEDE}" srcOrd="2" destOrd="0" parTransId="{DB50E395-9FA9-4035-A07D-9D21BCC8CFA2}" sibTransId="{85FA29D0-D497-4818-A74E-EFE4A6FDF6B1}"/>
    <dgm:cxn modelId="{338E53DA-F1D2-48BC-A6BF-C6CF3C053E77}" srcId="{1F17028C-0BD8-4F83-92B5-213EB688AEDE}" destId="{BB3259CD-1CF5-43D0-9211-22F4462A851C}" srcOrd="0" destOrd="0" parTransId="{9D4BFF36-2617-4946-B3C9-AB24DDF0E865}" sibTransId="{B7BF6049-44E6-4C75-AE96-0127F8B6C67D}"/>
    <dgm:cxn modelId="{D735DCAD-890F-48E3-A884-5825162AF9AB}" type="presParOf" srcId="{273BCC8B-8EEC-42EE-A085-636D2DC57ABD}" destId="{E86FF766-F33A-41A1-9F67-A0F9126AB03E}" srcOrd="0" destOrd="0" presId="urn:microsoft.com/office/officeart/2005/8/layout/vList5"/>
    <dgm:cxn modelId="{69B55027-A5F4-46A5-8211-AFE97D9A7945}" type="presParOf" srcId="{E86FF766-F33A-41A1-9F67-A0F9126AB03E}" destId="{7A62AAC8-B912-41E8-96E3-D4E7E49F0572}" srcOrd="0" destOrd="0" presId="urn:microsoft.com/office/officeart/2005/8/layout/vList5"/>
    <dgm:cxn modelId="{CF16242B-9B1A-4D94-BF4C-19C2A6B0A298}" type="presParOf" srcId="{E86FF766-F33A-41A1-9F67-A0F9126AB03E}" destId="{86CEADF0-6072-46A4-BA63-8A9C983F7AD4}" srcOrd="1" destOrd="0" presId="urn:microsoft.com/office/officeart/2005/8/layout/vList5"/>
    <dgm:cxn modelId="{BCD25554-DA88-4605-8E4D-B202D725608F}" type="presParOf" srcId="{273BCC8B-8EEC-42EE-A085-636D2DC57ABD}" destId="{95E8A3DB-4C46-4BBB-92CB-3815505E1597}" srcOrd="1" destOrd="0" presId="urn:microsoft.com/office/officeart/2005/8/layout/vList5"/>
    <dgm:cxn modelId="{9725523A-9DC7-4FA1-9F3E-750738F5D76D}" type="presParOf" srcId="{273BCC8B-8EEC-42EE-A085-636D2DC57ABD}" destId="{8EBCF5B5-53AE-45CB-9E3B-2F95EA069FFF}" srcOrd="2" destOrd="0" presId="urn:microsoft.com/office/officeart/2005/8/layout/vList5"/>
    <dgm:cxn modelId="{77B61FC4-D152-4A4C-A3F3-5C263878CF9C}" type="presParOf" srcId="{8EBCF5B5-53AE-45CB-9E3B-2F95EA069FFF}" destId="{DC15736A-A869-47FE-B106-21D986043F79}" srcOrd="0" destOrd="0" presId="urn:microsoft.com/office/officeart/2005/8/layout/vList5"/>
    <dgm:cxn modelId="{838BBBFE-D31B-44A0-A0D4-8128FA119566}" type="presParOf" srcId="{8EBCF5B5-53AE-45CB-9E3B-2F95EA069FFF}" destId="{10A2505D-C891-4168-90D8-8B53F5DE1A9F}" srcOrd="1" destOrd="0" presId="urn:microsoft.com/office/officeart/2005/8/layout/vList5"/>
    <dgm:cxn modelId="{FDE11FB0-8A74-49A2-890F-2D8B9D01E30D}" type="presParOf" srcId="{273BCC8B-8EEC-42EE-A085-636D2DC57ABD}" destId="{2973433D-67F7-4746-80A0-BF1244B78ED7}" srcOrd="3" destOrd="0" presId="urn:microsoft.com/office/officeart/2005/8/layout/vList5"/>
    <dgm:cxn modelId="{C9E60152-683D-4538-A52C-07817309CD78}" type="presParOf" srcId="{273BCC8B-8EEC-42EE-A085-636D2DC57ABD}" destId="{08010F4A-16E8-4E82-9DBD-FF8ACF3FB93E}" srcOrd="4" destOrd="0" presId="urn:microsoft.com/office/officeart/2005/8/layout/vList5"/>
    <dgm:cxn modelId="{AD1FABAF-D88B-4AF7-9C28-E999F68826E7}" type="presParOf" srcId="{08010F4A-16E8-4E82-9DBD-FF8ACF3FB93E}" destId="{F060C577-399F-4E8F-95F2-1BD53FE05D76}" srcOrd="0" destOrd="0" presId="urn:microsoft.com/office/officeart/2005/8/layout/vList5"/>
    <dgm:cxn modelId="{CD9F9A4C-BFBF-4561-AC2F-8679AEA69F0D}" type="presParOf" srcId="{08010F4A-16E8-4E82-9DBD-FF8ACF3FB93E}" destId="{2E256B75-656F-4B9D-9ADE-759BA1EA072A}" srcOrd="1" destOrd="0" presId="urn:microsoft.com/office/officeart/2005/8/layout/vList5"/>
    <dgm:cxn modelId="{50D4345F-A4CF-4BE6-86EA-3F323247462D}" type="presParOf" srcId="{273BCC8B-8EEC-42EE-A085-636D2DC57ABD}" destId="{31973F09-2639-4880-9A96-73E676808C49}" srcOrd="5" destOrd="0" presId="urn:microsoft.com/office/officeart/2005/8/layout/vList5"/>
    <dgm:cxn modelId="{5C737A3D-F173-4BEA-BB26-63A182D89FE1}" type="presParOf" srcId="{273BCC8B-8EEC-42EE-A085-636D2DC57ABD}" destId="{D15BF813-5F47-482E-AC0D-767EB8B73FCF}" srcOrd="6" destOrd="0" presId="urn:microsoft.com/office/officeart/2005/8/layout/vList5"/>
    <dgm:cxn modelId="{F74B7262-D360-41C9-A86B-527A95BD8870}" type="presParOf" srcId="{D15BF813-5F47-482E-AC0D-767EB8B73FCF}" destId="{CF2D2CBA-DBCE-4B03-A346-0E416CABCF63}"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F71AA8-D057-4C64-A992-DDF05CE9BD4D}" type="datetimeFigureOut">
              <a:rPr lang="en-CA" smtClean="0"/>
              <a:pPr/>
              <a:t>31/10/2013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342900" indent="-342900"/>
            <a:r>
              <a:rPr lang="en-US" dirty="0" smtClean="0"/>
              <a:t>Kiosk set up in the Learning Commons of the TFDL to ask students a set of questions and give comments on the USI.  </a:t>
            </a:r>
          </a:p>
          <a:p>
            <a:pPr marL="342900" indent="-342900"/>
            <a:endParaRPr lang="en-US" dirty="0" smtClean="0"/>
          </a:p>
          <a:p>
            <a:pPr marL="342900" indent="-342900"/>
            <a:r>
              <a:rPr lang="en-US" dirty="0" smtClean="0"/>
              <a:t>Jelly Modern Doughnuts were used to reward students for participating.</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E207AF-978B-4B0D-8082-0D903653B948}" type="slidenum">
              <a:rPr lang="en-CA" smtClean="0"/>
              <a:pPr/>
              <a:t>‹#›</a:t>
            </a:fld>
            <a:endParaRPr lang="en-CA"/>
          </a:p>
        </p:txBody>
      </p:sp>
    </p:spTree>
    <p:extLst>
      <p:ext uri="{BB962C8B-B14F-4D97-AF65-F5344CB8AC3E}">
        <p14:creationId xmlns:p14="http://schemas.microsoft.com/office/powerpoint/2010/main" val="154473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Team has been together since 2011</a:t>
            </a:r>
          </a:p>
          <a:p>
            <a:endParaRPr lang="en-CA" dirty="0" smtClean="0"/>
          </a:p>
          <a:p>
            <a:endParaRPr lang="en-CA" baseline="0" dirty="0" smtClean="0"/>
          </a:p>
          <a:p>
            <a:endParaRPr lang="en-CA" baseline="0" dirty="0" smtClean="0"/>
          </a:p>
          <a:p>
            <a:endParaRPr lang="en-CA"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1</a:t>
            </a:fld>
            <a:endParaRPr lang="en-CA"/>
          </a:p>
        </p:txBody>
      </p:sp>
    </p:spTree>
    <p:extLst>
      <p:ext uri="{BB962C8B-B14F-4D97-AF65-F5344CB8AC3E}">
        <p14:creationId xmlns:p14="http://schemas.microsoft.com/office/powerpoint/2010/main" val="1586604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Team has been working together, with some changes in membership since 2010</a:t>
            </a:r>
          </a:p>
          <a:p>
            <a:endParaRPr lang="en-US" dirty="0" smtClean="0"/>
          </a:p>
          <a:p>
            <a:r>
              <a:rPr lang="en-US" dirty="0" smtClean="0"/>
              <a:t>Is not a research group, our goal is to apply quick, effective processes to assess the users experience of discovery</a:t>
            </a:r>
          </a:p>
          <a:p>
            <a:endParaRPr lang="en-US" dirty="0" smtClean="0"/>
          </a:p>
          <a:p>
            <a:r>
              <a:rPr lang="en-US" dirty="0" smtClean="0"/>
              <a:t>We believe that continuous, light weight assessment supports agile system development</a:t>
            </a:r>
          </a:p>
          <a:p>
            <a:endParaRPr lang="en-US" dirty="0" smtClean="0"/>
          </a:p>
          <a:p>
            <a:r>
              <a:rPr lang="en-US" dirty="0" smtClean="0"/>
              <a:t>We aren’t looking for one study that answers all our questions, rather we hope to accumulate knowledge and experience about users—and editorial/design process</a:t>
            </a:r>
          </a:p>
          <a:p>
            <a:endParaRPr lang="en-US" dirty="0" smtClean="0"/>
          </a:p>
          <a:p>
            <a:r>
              <a:rPr lang="en-US" dirty="0" smtClean="0"/>
              <a:t>Projects to date have used log files, quick in-person surveys, personas, this last round we experimented with a talk aloud study</a:t>
            </a:r>
          </a:p>
          <a:p>
            <a:endParaRPr lang="en-US" dirty="0" smtClean="0"/>
          </a:p>
          <a:p>
            <a:r>
              <a:rPr lang="en-US" dirty="0" smtClean="0"/>
              <a:t>Not design by committee, we are advisory to the Discovery Unit</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FCE207AF-978B-4B0D-8082-0D903653B948}" type="slidenum">
              <a:rPr lang="en-CA" smtClean="0"/>
              <a:pPr/>
              <a:t>2</a:t>
            </a:fld>
            <a:endParaRPr lang="en-CA"/>
          </a:p>
        </p:txBody>
      </p:sp>
    </p:spTree>
    <p:extLst>
      <p:ext uri="{BB962C8B-B14F-4D97-AF65-F5344CB8AC3E}">
        <p14:creationId xmlns:p14="http://schemas.microsoft.com/office/powerpoint/2010/main" val="1823529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session we’ll discuss our latest project which was to review the </a:t>
            </a:r>
            <a:r>
              <a:rPr lang="en-US" dirty="0" err="1" smtClean="0"/>
              <a:t>UofC’s</a:t>
            </a:r>
            <a:r>
              <a:rPr lang="en-US" dirty="0" smtClean="0"/>
              <a:t> new Unified Search Interface</a:t>
            </a:r>
          </a:p>
          <a:p>
            <a:endParaRPr lang="en-US" dirty="0" smtClean="0"/>
          </a:p>
          <a:p>
            <a:r>
              <a:rPr lang="en-US" dirty="0" smtClean="0"/>
              <a:t>Rational and process for developing the USI</a:t>
            </a:r>
          </a:p>
          <a:p>
            <a:endParaRPr lang="en-US" dirty="0" smtClean="0"/>
          </a:p>
          <a:p>
            <a:pPr>
              <a:buFontTx/>
              <a:buChar char="-"/>
            </a:pPr>
            <a:r>
              <a:rPr lang="en-US" dirty="0" smtClean="0"/>
              <a:t>Log files</a:t>
            </a:r>
          </a:p>
          <a:p>
            <a:pPr>
              <a:buFontTx/>
              <a:buChar char="-"/>
            </a:pPr>
            <a:r>
              <a:rPr lang="en-US" dirty="0" smtClean="0"/>
              <a:t>-User Survey</a:t>
            </a:r>
          </a:p>
          <a:p>
            <a:pPr>
              <a:buFontTx/>
              <a:buChar char="-"/>
            </a:pPr>
            <a:r>
              <a:rPr lang="en-US" dirty="0" smtClean="0"/>
              <a:t>Talk aloud</a:t>
            </a:r>
          </a:p>
          <a:p>
            <a:pPr>
              <a:buFontTx/>
              <a:buChar char="-"/>
            </a:pPr>
            <a:endParaRPr lang="en-US" dirty="0" smtClean="0"/>
          </a:p>
          <a:p>
            <a:pPr>
              <a:buFontTx/>
              <a:buChar char="-"/>
            </a:pPr>
            <a:r>
              <a:rPr lang="en-US" dirty="0" smtClean="0"/>
              <a:t>How this information was used in the Redesign that took place this summer</a:t>
            </a:r>
          </a:p>
        </p:txBody>
      </p:sp>
      <p:sp>
        <p:nvSpPr>
          <p:cNvPr id="4" name="Slide Number Placeholder 3"/>
          <p:cNvSpPr>
            <a:spLocks noGrp="1"/>
          </p:cNvSpPr>
          <p:nvPr>
            <p:ph type="sldNum" sz="quarter" idx="10"/>
          </p:nvPr>
        </p:nvSpPr>
        <p:spPr/>
        <p:txBody>
          <a:bodyPr/>
          <a:lstStyle/>
          <a:p>
            <a:fld id="{FCE207AF-978B-4B0D-8082-0D903653B948}" type="slidenum">
              <a:rPr lang="en-CA" smtClean="0"/>
              <a:pPr/>
              <a:t>3</a:t>
            </a:fld>
            <a:endParaRPr lang="en-CA"/>
          </a:p>
        </p:txBody>
      </p:sp>
    </p:spTree>
    <p:extLst>
      <p:ext uri="{BB962C8B-B14F-4D97-AF65-F5344CB8AC3E}">
        <p14:creationId xmlns:p14="http://schemas.microsoft.com/office/powerpoint/2010/main" val="1829673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1875" y="681038"/>
            <a:ext cx="4572000" cy="3429000"/>
          </a:xfrm>
        </p:spPr>
      </p:sp>
      <p:sp>
        <p:nvSpPr>
          <p:cNvPr id="3" name="Notes Placeholder 2"/>
          <p:cNvSpPr>
            <a:spLocks noGrp="1"/>
          </p:cNvSpPr>
          <p:nvPr>
            <p:ph type="body" idx="1"/>
          </p:nvPr>
        </p:nvSpPr>
        <p:spPr/>
        <p:txBody>
          <a:bodyPr>
            <a:normAutofit/>
          </a:bodyPr>
          <a:lstStyle/>
          <a:p>
            <a:r>
              <a:rPr lang="en-US" dirty="0" smtClean="0"/>
              <a:t>Why the Unified Search Interface (USI)</a:t>
            </a:r>
          </a:p>
          <a:p>
            <a:endParaRPr lang="en-US" dirty="0" smtClean="0"/>
          </a:p>
          <a:p>
            <a:endParaRPr lang="en-US" dirty="0" smtClean="0"/>
          </a:p>
          <a:p>
            <a:pPr lvl="1"/>
            <a:r>
              <a:rPr lang="en-US" dirty="0" smtClean="0"/>
              <a:t>Discovery Strategy called for a focus on Summon</a:t>
            </a:r>
          </a:p>
          <a:p>
            <a:pPr lvl="1"/>
            <a:endParaRPr lang="en-US" dirty="0" smtClean="0"/>
          </a:p>
          <a:p>
            <a:pPr lvl="1"/>
            <a:endParaRPr lang="en-US" dirty="0" smtClean="0"/>
          </a:p>
          <a:p>
            <a:pPr lvl="1"/>
            <a:r>
              <a:rPr lang="en-US" dirty="0" smtClean="0"/>
              <a:t>Inspired by other sites, notably North Carolina State University, </a:t>
            </a:r>
            <a:r>
              <a:rPr lang="en-US" dirty="0" err="1" smtClean="0"/>
              <a:t>Umich</a:t>
            </a:r>
            <a:r>
              <a:rPr lang="en-US" dirty="0" smtClean="0"/>
              <a:t> to overcome some</a:t>
            </a:r>
            <a:r>
              <a:rPr lang="en-US" baseline="0" dirty="0" smtClean="0"/>
              <a:t> basic issues with Discovery Tools </a:t>
            </a:r>
          </a:p>
          <a:p>
            <a:pPr lvl="1">
              <a:buFontTx/>
              <a:buChar char="-"/>
            </a:pPr>
            <a:r>
              <a:rPr lang="en-US" baseline="0" dirty="0" smtClean="0"/>
              <a:t>non-differentiation of results</a:t>
            </a:r>
          </a:p>
          <a:p>
            <a:pPr lvl="1">
              <a:buFontTx/>
              <a:buChar char="-"/>
            </a:pPr>
            <a:r>
              <a:rPr lang="en-US" baseline="0" dirty="0" smtClean="0"/>
              <a:t>Database recommender</a:t>
            </a:r>
          </a:p>
          <a:p>
            <a:pPr lvl="1">
              <a:buFontTx/>
              <a:buChar char="-"/>
            </a:pPr>
            <a:r>
              <a:rPr lang="en-US" baseline="0" dirty="0" smtClean="0"/>
              <a:t>Easily moving from discovery layer to more in-depth tools and to services</a:t>
            </a:r>
          </a:p>
          <a:p>
            <a:pPr lvl="1">
              <a:buFontTx/>
              <a:buChar char="-"/>
            </a:pPr>
            <a:endParaRPr lang="en-US" baseline="0" dirty="0" smtClean="0"/>
          </a:p>
          <a:p>
            <a:pPr lvl="1">
              <a:buFontTx/>
              <a:buChar char="-"/>
            </a:pPr>
            <a:r>
              <a:rPr lang="en-US" baseline="0" dirty="0" smtClean="0"/>
              <a:t>Discovery isn’t just finding, its about learning to explore, differentiate, assess, it is a key part of learning about a subject</a:t>
            </a:r>
          </a:p>
          <a:p>
            <a:pPr lvl="1"/>
            <a:endParaRPr lang="en-US" baseline="0" dirty="0" smtClean="0"/>
          </a:p>
          <a:p>
            <a:pPr lvl="1"/>
            <a:endParaRPr lang="en-US" dirty="0" smtClean="0"/>
          </a:p>
          <a:p>
            <a:r>
              <a:rPr lang="en-US" sz="1000" i="1" dirty="0" smtClean="0"/>
              <a:t>Andrew Pasterfield</a:t>
            </a:r>
            <a:r>
              <a:rPr lang="en-US" sz="1000" i="1" baseline="0" dirty="0" smtClean="0"/>
              <a:t> did much of the programming work behind building our USI, he’ll discuss his process next</a:t>
            </a:r>
            <a:endParaRPr lang="en-US" sz="1000" i="1" dirty="0" smtClean="0"/>
          </a:p>
          <a:p>
            <a:endParaRPr lang="en-US" sz="1000" i="1" dirty="0" smtClean="0"/>
          </a:p>
          <a:p>
            <a:endParaRPr lang="en-CA" sz="1000" dirty="0" smtClean="0"/>
          </a:p>
          <a:p>
            <a:endParaRPr lang="en-CA"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4</a:t>
            </a:fld>
            <a:endParaRPr lang="en-CA" dirty="0"/>
          </a:p>
        </p:txBody>
      </p:sp>
    </p:spTree>
    <p:extLst>
      <p:ext uri="{BB962C8B-B14F-4D97-AF65-F5344CB8AC3E}">
        <p14:creationId xmlns:p14="http://schemas.microsoft.com/office/powerpoint/2010/main" val="105364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FCE207AF-978B-4B0D-8082-0D903653B948}" type="slidenum">
              <a:rPr lang="en-CA" smtClean="0"/>
              <a:pPr/>
              <a:t>5</a:t>
            </a:fld>
            <a:endParaRPr lang="en-CA"/>
          </a:p>
        </p:txBody>
      </p:sp>
    </p:spTree>
    <p:extLst>
      <p:ext uri="{BB962C8B-B14F-4D97-AF65-F5344CB8AC3E}">
        <p14:creationId xmlns:p14="http://schemas.microsoft.com/office/powerpoint/2010/main" val="3212260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 is the library’s landing page – you’ll notice we provide a single search box</a:t>
            </a:r>
            <a:endParaRPr lang="en-CA"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6</a:t>
            </a:fld>
            <a:endParaRPr lang="en-CA"/>
          </a:p>
        </p:txBody>
      </p:sp>
    </p:spTree>
    <p:extLst>
      <p:ext uri="{BB962C8B-B14F-4D97-AF65-F5344CB8AC3E}">
        <p14:creationId xmlns:p14="http://schemas.microsoft.com/office/powerpoint/2010/main" val="2601675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Primary layout is by format   Right side presents service and help information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CA"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7</a:t>
            </a:fld>
            <a:endParaRPr lang="en-CA"/>
          </a:p>
        </p:txBody>
      </p:sp>
    </p:spTree>
    <p:extLst>
      <p:ext uri="{BB962C8B-B14F-4D97-AF65-F5344CB8AC3E}">
        <p14:creationId xmlns:p14="http://schemas.microsoft.com/office/powerpoint/2010/main" val="3239934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The USI results display is comprised of Modules – here you are seeing 2 modules</a:t>
            </a:r>
          </a:p>
        </p:txBody>
      </p:sp>
      <p:sp>
        <p:nvSpPr>
          <p:cNvPr id="245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1B8152F-7244-427D-AE32-7015AFD3EAC9}" type="slidenum">
              <a:rPr lang="en-US"/>
              <a:pPr/>
              <a:t>8</a:t>
            </a:fld>
            <a:endParaRPr lang="en-US"/>
          </a:p>
        </p:txBody>
      </p:sp>
    </p:spTree>
    <p:extLst>
      <p:ext uri="{BB962C8B-B14F-4D97-AF65-F5344CB8AC3E}">
        <p14:creationId xmlns:p14="http://schemas.microsoft.com/office/powerpoint/2010/main" val="3555904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Upon original release we</a:t>
            </a:r>
            <a:r>
              <a:rPr lang="en-US" baseline="0" dirty="0" smtClean="0"/>
              <a:t> used </a:t>
            </a:r>
            <a:r>
              <a:rPr lang="en-US" dirty="0" smtClean="0"/>
              <a:t>10 modules  With some of our in house modules, we re-purposed</a:t>
            </a:r>
            <a:r>
              <a:rPr lang="en-US" baseline="0" dirty="0" smtClean="0"/>
              <a:t> </a:t>
            </a:r>
            <a:r>
              <a:rPr lang="en-US" dirty="0" smtClean="0"/>
              <a:t>the data from the Summon</a:t>
            </a:r>
            <a:r>
              <a:rPr lang="en-US" baseline="0" dirty="0" smtClean="0"/>
              <a:t> </a:t>
            </a:r>
            <a:r>
              <a:rPr lang="en-US" dirty="0" smtClean="0"/>
              <a:t>API to help construct these </a:t>
            </a:r>
            <a:r>
              <a:rPr lang="en-US" baseline="0" dirty="0" smtClean="0"/>
              <a:t>other modules</a:t>
            </a: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B3F643D-A32D-42C4-B45F-6804C2BF3FA5}" type="slidenum">
              <a:rPr lang="en-US"/>
              <a:pPr/>
              <a:t>9</a:t>
            </a:fld>
            <a:endParaRPr lang="en-US"/>
          </a:p>
        </p:txBody>
      </p:sp>
    </p:spTree>
    <p:extLst>
      <p:ext uri="{BB962C8B-B14F-4D97-AF65-F5344CB8AC3E}">
        <p14:creationId xmlns:p14="http://schemas.microsoft.com/office/powerpoint/2010/main" val="20839005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10</a:t>
            </a:fld>
            <a:endParaRPr lang="en-CA"/>
          </a:p>
        </p:txBody>
      </p:sp>
    </p:spTree>
    <p:extLst>
      <p:ext uri="{BB962C8B-B14F-4D97-AF65-F5344CB8AC3E}">
        <p14:creationId xmlns:p14="http://schemas.microsoft.com/office/powerpoint/2010/main" val="3502054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Embedded facets provide the disciplines related to the search  A query of biology yields disciplines of biology, medicine, chemistry as determined by Summon</a:t>
            </a:r>
          </a:p>
        </p:txBody>
      </p:sp>
      <p:sp>
        <p:nvSpPr>
          <p:cNvPr id="27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E37458E-E735-44B6-9D5F-A37999FD8FE2}" type="slidenum">
              <a:rPr lang="en-US"/>
              <a:pPr/>
              <a:t>11</a:t>
            </a:fld>
            <a:endParaRPr lang="en-US"/>
          </a:p>
        </p:txBody>
      </p:sp>
    </p:spTree>
    <p:extLst>
      <p:ext uri="{BB962C8B-B14F-4D97-AF65-F5344CB8AC3E}">
        <p14:creationId xmlns:p14="http://schemas.microsoft.com/office/powerpoint/2010/main" val="62942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aseline="0" dirty="0" smtClean="0"/>
              <a:t>Here is another way we present t</a:t>
            </a:r>
            <a:r>
              <a:rPr lang="en-US" dirty="0" smtClean="0"/>
              <a:t>he disciplines provided by Summon</a:t>
            </a:r>
            <a:r>
              <a:rPr lang="en-US" baseline="0" dirty="0" smtClean="0"/>
              <a:t> </a:t>
            </a:r>
            <a:r>
              <a:rPr lang="en-US" dirty="0" smtClean="0"/>
              <a:t>so the patron can do more granular searching</a:t>
            </a:r>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169029D-4C9A-4C83-97BC-1BCC71803D7C}" type="slidenum">
              <a:rPr lang="en-US"/>
              <a:pPr/>
              <a:t>12</a:t>
            </a:fld>
            <a:endParaRPr lang="en-US"/>
          </a:p>
        </p:txBody>
      </p:sp>
    </p:spTree>
    <p:extLst>
      <p:ext uri="{BB962C8B-B14F-4D97-AF65-F5344CB8AC3E}">
        <p14:creationId xmlns:p14="http://schemas.microsoft.com/office/powerpoint/2010/main" val="705755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Another example</a:t>
            </a:r>
            <a:r>
              <a:rPr lang="en-CA" baseline="0" dirty="0" smtClean="0"/>
              <a:t> - </a:t>
            </a:r>
            <a:r>
              <a:rPr lang="en-CA" dirty="0" smtClean="0"/>
              <a:t>Notice we call Biology</a:t>
            </a:r>
            <a:r>
              <a:rPr lang="en-CA" baseline="0" dirty="0" smtClean="0"/>
              <a:t> – Biological Sciences</a:t>
            </a:r>
            <a:endParaRPr lang="en-CA"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13</a:t>
            </a:fld>
            <a:endParaRPr lang="en-CA"/>
          </a:p>
        </p:txBody>
      </p:sp>
    </p:spTree>
    <p:extLst>
      <p:ext uri="{BB962C8B-B14F-4D97-AF65-F5344CB8AC3E}">
        <p14:creationId xmlns:p14="http://schemas.microsoft.com/office/powerpoint/2010/main" val="20759776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The Summon Discipline is Biology but {TAP slide} we call it Biological Sciences… how did</a:t>
            </a:r>
            <a:r>
              <a:rPr lang="en-US" baseline="0" dirty="0" smtClean="0"/>
              <a:t> we overcome this?  By creating a</a:t>
            </a:r>
            <a:r>
              <a:rPr lang="en-US" dirty="0" smtClean="0"/>
              <a:t> mapping grid    These are 3 in house modules</a:t>
            </a:r>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2988C9D-CD37-4B15-8F73-11B34C5EEEAF}" type="slidenum">
              <a:rPr lang="en-US"/>
              <a:pPr/>
              <a:t>14</a:t>
            </a:fld>
            <a:endParaRPr lang="en-US"/>
          </a:p>
        </p:txBody>
      </p:sp>
    </p:spTree>
    <p:extLst>
      <p:ext uri="{BB962C8B-B14F-4D97-AF65-F5344CB8AC3E}">
        <p14:creationId xmlns:p14="http://schemas.microsoft.com/office/powerpoint/2010/main" val="2270247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Looking at our research databases mapping – on the left </a:t>
            </a:r>
            <a:r>
              <a:rPr lang="en-CA" smtClean="0"/>
              <a:t>is Summon</a:t>
            </a:r>
            <a:endParaRPr lang="en-CA"/>
          </a:p>
        </p:txBody>
      </p:sp>
      <p:sp>
        <p:nvSpPr>
          <p:cNvPr id="4" name="Slide Number Placeholder 3"/>
          <p:cNvSpPr>
            <a:spLocks noGrp="1"/>
          </p:cNvSpPr>
          <p:nvPr>
            <p:ph type="sldNum" sz="quarter" idx="10"/>
          </p:nvPr>
        </p:nvSpPr>
        <p:spPr/>
        <p:txBody>
          <a:bodyPr/>
          <a:lstStyle/>
          <a:p>
            <a:fld id="{FCE207AF-978B-4B0D-8082-0D903653B948}" type="slidenum">
              <a:rPr lang="en-CA" smtClean="0"/>
              <a:pPr/>
              <a:t>15</a:t>
            </a:fld>
            <a:endParaRPr lang="en-CA"/>
          </a:p>
        </p:txBody>
      </p:sp>
    </p:spTree>
    <p:extLst>
      <p:ext uri="{BB962C8B-B14F-4D97-AF65-F5344CB8AC3E}">
        <p14:creationId xmlns:p14="http://schemas.microsoft.com/office/powerpoint/2010/main" val="3589745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To re-iterate  </a:t>
            </a:r>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F9F97AA-0DA7-4B57-A6D4-FC7BC6B93921}" type="slidenum">
              <a:rPr lang="en-US"/>
              <a:pPr/>
              <a:t>16</a:t>
            </a:fld>
            <a:endParaRPr lang="en-US"/>
          </a:p>
        </p:txBody>
      </p:sp>
    </p:spTree>
    <p:extLst>
      <p:ext uri="{BB962C8B-B14F-4D97-AF65-F5344CB8AC3E}">
        <p14:creationId xmlns:p14="http://schemas.microsoft.com/office/powerpoint/2010/main" val="12645109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Another in house module – is </a:t>
            </a:r>
            <a:r>
              <a:rPr lang="en-US" smtClean="0"/>
              <a:t>Best Bets - A </a:t>
            </a:r>
            <a:r>
              <a:rPr lang="en-US" dirty="0" smtClean="0"/>
              <a:t>chance to promote local items or provide links to our services </a:t>
            </a:r>
            <a:r>
              <a:rPr lang="en-US" smtClean="0"/>
              <a:t>that a patron is </a:t>
            </a:r>
            <a:r>
              <a:rPr lang="en-US" dirty="0" smtClean="0"/>
              <a:t>looking for</a:t>
            </a:r>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F4B2146-3C3D-42FF-912A-67FA0065CF92}" type="slidenum">
              <a:rPr lang="en-US"/>
              <a:pPr/>
              <a:t>17</a:t>
            </a:fld>
            <a:endParaRPr lang="en-US"/>
          </a:p>
        </p:txBody>
      </p:sp>
    </p:spTree>
    <p:extLst>
      <p:ext uri="{BB962C8B-B14F-4D97-AF65-F5344CB8AC3E}">
        <p14:creationId xmlns:p14="http://schemas.microsoft.com/office/powerpoint/2010/main" val="5751976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A chance to promote local items or provide links to our services that patron’s are looking for.  Of note: Helps with spelling variations  It allows for specific URLs or what I’ve tied it into our Research Database system so that it will bring back the appropriate Title, URL and abstract – without having to keep a duplicate copy of the RDD in this system.</a:t>
            </a:r>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99FBF86-49C7-47FA-A0B3-92DF7EA85E43}" type="slidenum">
              <a:rPr lang="en-US"/>
              <a:pPr/>
              <a:t>18</a:t>
            </a:fld>
            <a:endParaRPr lang="en-US"/>
          </a:p>
        </p:txBody>
      </p:sp>
    </p:spTree>
    <p:extLst>
      <p:ext uri="{BB962C8B-B14F-4D97-AF65-F5344CB8AC3E}">
        <p14:creationId xmlns:p14="http://schemas.microsoft.com/office/powerpoint/2010/main" val="1303682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Each module calls the same script but depending on parameter passed – that determines which module loads</a:t>
            </a:r>
          </a:p>
          <a:p>
            <a:pPr>
              <a:spcBef>
                <a:spcPct val="0"/>
              </a:spcBef>
            </a:pPr>
            <a:endParaRPr lang="en-US" smtClean="0"/>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A02E39-4179-47FA-894F-2FFFFD448418}" type="slidenum">
              <a:rPr lang="en-US"/>
              <a:pPr/>
              <a:t>19</a:t>
            </a:fld>
            <a:endParaRPr lang="en-US"/>
          </a:p>
        </p:txBody>
      </p:sp>
    </p:spTree>
    <p:extLst>
      <p:ext uri="{BB962C8B-B14F-4D97-AF65-F5344CB8AC3E}">
        <p14:creationId xmlns:p14="http://schemas.microsoft.com/office/powerpoint/2010/main" val="2468504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NCSU was an inspiration for our</a:t>
            </a:r>
            <a:r>
              <a:rPr lang="en-CA" baseline="0" dirty="0" smtClean="0"/>
              <a:t> USI.  I saw how they handled click tracking AND felt I could improve on it.  Their </a:t>
            </a:r>
            <a:r>
              <a:rPr lang="en-CA" baseline="0" dirty="0" err="1" smtClean="0"/>
              <a:t>proxying</a:t>
            </a:r>
            <a:r>
              <a:rPr lang="en-CA" baseline="0" dirty="0" smtClean="0"/>
              <a:t> script is noticeable in the URL – cutting off the destination  </a:t>
            </a:r>
            <a:endParaRPr lang="en-CA"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20</a:t>
            </a:fld>
            <a:endParaRPr lang="en-CA"/>
          </a:p>
        </p:txBody>
      </p:sp>
    </p:spTree>
    <p:extLst>
      <p:ext uri="{BB962C8B-B14F-4D97-AF65-F5344CB8AC3E}">
        <p14:creationId xmlns:p14="http://schemas.microsoft.com/office/powerpoint/2010/main" val="26276308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FCE207AF-978B-4B0D-8082-0D903653B948}" type="slidenum">
              <a:rPr lang="en-CA" smtClean="0"/>
              <a:pPr/>
              <a:t>21</a:t>
            </a:fld>
            <a:endParaRPr lang="en-CA"/>
          </a:p>
        </p:txBody>
      </p:sp>
    </p:spTree>
    <p:extLst>
      <p:ext uri="{BB962C8B-B14F-4D97-AF65-F5344CB8AC3E}">
        <p14:creationId xmlns:p14="http://schemas.microsoft.com/office/powerpoint/2010/main" val="17521921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FCE207AF-978B-4B0D-8082-0D903653B948}" type="slidenum">
              <a:rPr lang="en-CA" smtClean="0"/>
              <a:pPr/>
              <a:t>22</a:t>
            </a:fld>
            <a:endParaRPr lang="en-CA"/>
          </a:p>
        </p:txBody>
      </p:sp>
    </p:spTree>
    <p:extLst>
      <p:ext uri="{BB962C8B-B14F-4D97-AF65-F5344CB8AC3E}">
        <p14:creationId xmlns:p14="http://schemas.microsoft.com/office/powerpoint/2010/main" val="20256863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FCE207AF-978B-4B0D-8082-0D903653B948}" type="slidenum">
              <a:rPr lang="en-CA" smtClean="0"/>
              <a:pPr/>
              <a:t>23</a:t>
            </a:fld>
            <a:endParaRPr lang="en-CA"/>
          </a:p>
        </p:txBody>
      </p:sp>
    </p:spTree>
    <p:extLst>
      <p:ext uri="{BB962C8B-B14F-4D97-AF65-F5344CB8AC3E}">
        <p14:creationId xmlns:p14="http://schemas.microsoft.com/office/powerpoint/2010/main" val="24979181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FCE207AF-978B-4B0D-8082-0D903653B948}" type="slidenum">
              <a:rPr lang="en-CA" smtClean="0"/>
              <a:pPr/>
              <a:t>24</a:t>
            </a:fld>
            <a:endParaRPr lang="en-CA"/>
          </a:p>
        </p:txBody>
      </p:sp>
    </p:spTree>
    <p:extLst>
      <p:ext uri="{BB962C8B-B14F-4D97-AF65-F5344CB8AC3E}">
        <p14:creationId xmlns:p14="http://schemas.microsoft.com/office/powerpoint/2010/main" val="4330157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a:t>
            </a:r>
            <a:r>
              <a:rPr lang="en-US" baseline="0" dirty="0" smtClean="0"/>
              <a:t> testing of the USI employed three data sources and explored the usefulness and popularity of the different modules</a:t>
            </a:r>
          </a:p>
          <a:p>
            <a:endParaRPr lang="en-US" baseline="0" dirty="0" smtClean="0"/>
          </a:p>
          <a:p>
            <a:endParaRPr lang="en-US" baseline="0" dirty="0" smtClean="0"/>
          </a:p>
          <a:p>
            <a:endParaRPr lang="en-US" baseline="0" dirty="0" smtClean="0"/>
          </a:p>
          <a:p>
            <a:r>
              <a:rPr lang="en-US" baseline="0" dirty="0" smtClean="0"/>
              <a:t>Usability…were there specific issues with layout, language, or functionality that made the USI difficult to use</a:t>
            </a:r>
          </a:p>
          <a:p>
            <a:endParaRPr lang="en-US" baseline="0" dirty="0" smtClean="0"/>
          </a:p>
          <a:p>
            <a:endParaRPr lang="en-US" baseline="0" dirty="0" smtClean="0"/>
          </a:p>
          <a:p>
            <a:r>
              <a:rPr lang="en-US" baseline="0" dirty="0" smtClean="0"/>
              <a:t>Effectiveness…what impact did the USI have on users discovery  process, how was it helpful, how could it be improved </a:t>
            </a:r>
          </a:p>
          <a:p>
            <a:endParaRPr lang="en-US" baseline="0" dirty="0" smtClean="0"/>
          </a:p>
          <a:p>
            <a:endParaRPr lang="en-US" baseline="0" dirty="0" smtClean="0"/>
          </a:p>
          <a:p>
            <a:r>
              <a:rPr lang="en-US" baseline="0" dirty="0" smtClean="0"/>
              <a:t>Type of searching….were the issues relating to know item </a:t>
            </a:r>
            <a:r>
              <a:rPr lang="en-US" baseline="0" dirty="0" err="1" smtClean="0"/>
              <a:t>vs</a:t>
            </a:r>
            <a:r>
              <a:rPr lang="en-US" baseline="0" dirty="0" smtClean="0"/>
              <a:t> subject searching, were these problems cognitive (result of user confusion with the display or how to search) or functional (the USI was misleading or the design could be improved)</a:t>
            </a:r>
            <a:endParaRPr lang="en-CA"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25</a:t>
            </a:fld>
            <a:endParaRPr lang="en-CA"/>
          </a:p>
        </p:txBody>
      </p:sp>
    </p:spTree>
    <p:extLst>
      <p:ext uri="{BB962C8B-B14F-4D97-AF65-F5344CB8AC3E}">
        <p14:creationId xmlns:p14="http://schemas.microsoft.com/office/powerpoint/2010/main" val="34468091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Collected</a:t>
            </a:r>
            <a:r>
              <a:rPr lang="en-CA" baseline="0" dirty="0" smtClean="0"/>
              <a:t> data for 3 busiest days in September and November after introduction.</a:t>
            </a:r>
          </a:p>
          <a:p>
            <a:endParaRPr lang="en-US" baseline="0" dirty="0" smtClean="0"/>
          </a:p>
          <a:p>
            <a:r>
              <a:rPr lang="en-US" baseline="0" dirty="0" smtClean="0"/>
              <a:t>Demonstrated that people weren’t rejecting the USI.  Despite outcry from folks who missed the prominent link to the catalogue.</a:t>
            </a:r>
            <a:endParaRPr lang="en-CA" baseline="0" dirty="0" smtClean="0"/>
          </a:p>
          <a:p>
            <a:endParaRPr lang="en-CA" baseline="0" dirty="0" smtClean="0"/>
          </a:p>
          <a:p>
            <a:endParaRPr lang="en-CA"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26</a:t>
            </a:fld>
            <a:endParaRPr lang="en-CA"/>
          </a:p>
        </p:txBody>
      </p:sp>
    </p:spTree>
    <p:extLst>
      <p:ext uri="{BB962C8B-B14F-4D97-AF65-F5344CB8AC3E}">
        <p14:creationId xmlns:p14="http://schemas.microsoft.com/office/powerpoint/2010/main" val="25243489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Log</a:t>
            </a:r>
            <a:r>
              <a:rPr lang="en-US" baseline="0" dirty="0" smtClean="0"/>
              <a:t> data was extremely detailed and allowed us to identify usage of each element of the display</a:t>
            </a:r>
          </a:p>
          <a:p>
            <a:endParaRPr lang="en-US" baseline="0" dirty="0" smtClean="0"/>
          </a:p>
          <a:p>
            <a:endParaRPr lang="en-US" baseline="0" dirty="0" smtClean="0"/>
          </a:p>
          <a:p>
            <a:r>
              <a:rPr lang="en-US" baseline="0" dirty="0" smtClean="0"/>
              <a:t>We decided to focus our next work on modules that were received little or no use</a:t>
            </a:r>
          </a:p>
          <a:p>
            <a:endParaRPr lang="en-US" baseline="0" dirty="0" smtClean="0"/>
          </a:p>
          <a:p>
            <a:endParaRPr lang="en-CA"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27</a:t>
            </a:fld>
            <a:endParaRPr lang="en-CA"/>
          </a:p>
        </p:txBody>
      </p:sp>
    </p:spTree>
    <p:extLst>
      <p:ext uri="{BB962C8B-B14F-4D97-AF65-F5344CB8AC3E}">
        <p14:creationId xmlns:p14="http://schemas.microsoft.com/office/powerpoint/2010/main" val="1414979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Basic</a:t>
            </a:r>
            <a:r>
              <a:rPr lang="en-US" baseline="0" dirty="0" smtClean="0"/>
              <a:t> demographics and where generally begin searching</a:t>
            </a:r>
          </a:p>
          <a:p>
            <a:pPr marL="228600" indent="-228600">
              <a:buAutoNum type="arabicPeriod"/>
            </a:pPr>
            <a:endParaRPr lang="en-US" baseline="0" dirty="0" smtClean="0"/>
          </a:p>
          <a:p>
            <a:pPr marL="228600" indent="-228600">
              <a:buAutoNum type="arabicPeriod"/>
            </a:pPr>
            <a:r>
              <a:rPr lang="en-US" baseline="0" dirty="0" smtClean="0"/>
              <a:t>Discuss experience with Bento Box, parts they would use, parts they would not use</a:t>
            </a:r>
          </a:p>
          <a:p>
            <a:pPr marL="228600" indent="-228600">
              <a:buAutoNum type="arabicPeriod"/>
            </a:pPr>
            <a:endParaRPr lang="en-US" baseline="0" dirty="0" smtClean="0"/>
          </a:p>
          <a:p>
            <a:pPr marL="228600" indent="-228600">
              <a:buAutoNum type="arabicPeriod"/>
            </a:pPr>
            <a:r>
              <a:rPr lang="en-US" baseline="0" dirty="0" smtClean="0"/>
              <a:t>Asked specifically about parts that showed low use in the log files, probing to see if they understood the purpose, but did not find of use, or if they would have used if our explanation/presentation had been better</a:t>
            </a:r>
          </a:p>
          <a:p>
            <a:pPr marL="228600" indent="-228600">
              <a:buAutoNum type="arabicPeriod"/>
            </a:pPr>
            <a:endParaRPr lang="en-US" baseline="0" dirty="0" smtClean="0"/>
          </a:p>
          <a:p>
            <a:pPr marL="228600" indent="-228600">
              <a:buAutoNum type="arabicPeriod"/>
            </a:pPr>
            <a:endParaRPr lang="en-US" baseline="0" dirty="0" smtClean="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28</a:t>
            </a:fld>
            <a:endParaRPr lang="en-CA"/>
          </a:p>
        </p:txBody>
      </p:sp>
    </p:spTree>
    <p:extLst>
      <p:ext uri="{BB962C8B-B14F-4D97-AF65-F5344CB8AC3E}">
        <p14:creationId xmlns:p14="http://schemas.microsoft.com/office/powerpoint/2010/main" val="7950189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685800"/>
            <a:ext cx="4572000" cy="3429000"/>
          </a:xfrm>
        </p:spPr>
      </p:sp>
      <p:sp>
        <p:nvSpPr>
          <p:cNvPr id="3" name="Notes Placeholder 2"/>
          <p:cNvSpPr>
            <a:spLocks noGrp="1"/>
          </p:cNvSpPr>
          <p:nvPr>
            <p:ph type="body" idx="1"/>
          </p:nvPr>
        </p:nvSpPr>
        <p:spPr/>
        <p:txBody>
          <a:bodyPr>
            <a:normAutofit/>
          </a:bodyPr>
          <a:lstStyle/>
          <a:p>
            <a:pPr marL="342900" indent="-342900"/>
            <a:r>
              <a:rPr lang="en-US" dirty="0" smtClean="0"/>
              <a:t>Kiosk set up in the Learning Commons of the TFDL to ask students a set of questions and give comments on the USI.  </a:t>
            </a:r>
          </a:p>
          <a:p>
            <a:pPr marL="342900" indent="-342900"/>
            <a:endParaRPr lang="en-US" dirty="0" smtClean="0"/>
          </a:p>
          <a:p>
            <a:pPr marL="342900" indent="-342900"/>
            <a:r>
              <a:rPr lang="en-US" dirty="0" smtClean="0"/>
              <a:t>Jelly Modern Doughnuts were used to reward students for participating.</a:t>
            </a:r>
          </a:p>
          <a:p>
            <a:pPr marL="342900" indent="-342900"/>
            <a:endParaRPr lang="en-US" dirty="0" smtClean="0"/>
          </a:p>
          <a:p>
            <a:pPr marL="342900" indent="-342900"/>
            <a:r>
              <a:rPr lang="en-US" dirty="0" smtClean="0"/>
              <a:t>Undergraduates with moderate use of the search</a:t>
            </a:r>
            <a:r>
              <a:rPr lang="en-US" baseline="0" dirty="0" smtClean="0"/>
              <a:t> box, good to moderate levels of satisfaction, but certainly there were folks who were unaware or had problems, however only 3 reported finding the interface frustrating.</a:t>
            </a:r>
          </a:p>
          <a:p>
            <a:pPr marL="342900" indent="-342900"/>
            <a:endParaRPr lang="en-US" baseline="0" dirty="0" smtClean="0"/>
          </a:p>
          <a:p>
            <a:pPr marL="342900" indent="-342900"/>
            <a:r>
              <a:rPr lang="en-US" baseline="0" dirty="0" smtClean="0"/>
              <a:t>Search Box was a strong starting point, but Google/Google Scholar were not surprising winners.</a:t>
            </a:r>
          </a:p>
          <a:p>
            <a:pPr marL="342900" indent="-342900"/>
            <a:endParaRPr lang="en-US" baseline="0" dirty="0" smtClean="0"/>
          </a:p>
          <a:p>
            <a:pPr marL="342900" indent="-342900"/>
            <a:r>
              <a:rPr lang="en-US" baseline="0" dirty="0" smtClean="0"/>
              <a:t>Note we did not offer the catalogue as an option as we have found it quite hard to know what the students thing we mean when we use the term catalogue.</a:t>
            </a:r>
          </a:p>
          <a:p>
            <a:pPr marL="342900" indent="-342900"/>
            <a:endParaRPr lang="en-US" baseline="0" dirty="0" smtClean="0"/>
          </a:p>
          <a:p>
            <a:pPr marL="342900" indent="-342900"/>
            <a:endParaRPr lang="en-US" dirty="0" smtClean="0"/>
          </a:p>
          <a:p>
            <a:pPr marL="342900" indent="-342900"/>
            <a:endParaRPr lang="en-US" dirty="0" smtClean="0"/>
          </a:p>
          <a:p>
            <a:pPr marL="342900" indent="-342900"/>
            <a:endParaRPr lang="en-US" dirty="0" smtClean="0"/>
          </a:p>
        </p:txBody>
      </p:sp>
      <p:sp>
        <p:nvSpPr>
          <p:cNvPr id="4" name="Slide Number Placeholder 3"/>
          <p:cNvSpPr>
            <a:spLocks noGrp="1"/>
          </p:cNvSpPr>
          <p:nvPr>
            <p:ph type="sldNum" sz="quarter" idx="10"/>
          </p:nvPr>
        </p:nvSpPr>
        <p:spPr/>
        <p:txBody>
          <a:bodyPr/>
          <a:lstStyle/>
          <a:p>
            <a:fld id="{FCE207AF-978B-4B0D-8082-0D903653B948}" type="slidenum">
              <a:rPr lang="en-CA" smtClean="0"/>
              <a:pPr/>
              <a:t>29</a:t>
            </a:fld>
            <a:endParaRPr lang="en-CA"/>
          </a:p>
        </p:txBody>
      </p:sp>
      <p:sp>
        <p:nvSpPr>
          <p:cNvPr id="5" name="TextBox 4"/>
          <p:cNvSpPr txBox="1"/>
          <p:nvPr/>
        </p:nvSpPr>
        <p:spPr>
          <a:xfrm>
            <a:off x="762000" y="5715000"/>
            <a:ext cx="5105400" cy="2492990"/>
          </a:xfrm>
          <a:prstGeom prst="rect">
            <a:avLst/>
          </a:prstGeom>
          <a:noFill/>
        </p:spPr>
        <p:txBody>
          <a:bodyPr wrap="square" rtlCol="0">
            <a:spAutoFit/>
          </a:bodyPr>
          <a:lstStyle/>
          <a:p>
            <a:pPr>
              <a:buFont typeface="Arial" pitchFamily="34" charset="0"/>
              <a:buChar char="•"/>
            </a:pPr>
            <a:r>
              <a:rPr lang="en-US" sz="1200" dirty="0" smtClean="0"/>
              <a:t> Most use Search Box on a monthly (18) or weekly (15) basis</a:t>
            </a:r>
          </a:p>
          <a:p>
            <a:pPr>
              <a:buFont typeface="Arial" pitchFamily="34" charset="0"/>
              <a:buChar char="•"/>
            </a:pPr>
            <a:endParaRPr lang="en-US" sz="1200" dirty="0"/>
          </a:p>
          <a:p>
            <a:pPr>
              <a:buFont typeface="Arial" pitchFamily="34" charset="0"/>
              <a:buChar char="•"/>
            </a:pPr>
            <a:r>
              <a:rPr lang="en-US" sz="1200" dirty="0" smtClean="0"/>
              <a:t>Most were undergrads (40)</a:t>
            </a:r>
          </a:p>
          <a:p>
            <a:pPr>
              <a:buFont typeface="Arial" pitchFamily="34" charset="0"/>
              <a:buChar char="•"/>
            </a:pPr>
            <a:endParaRPr lang="en-US" sz="1200" dirty="0"/>
          </a:p>
          <a:p>
            <a:pPr>
              <a:buFont typeface="Arial" pitchFamily="34" charset="0"/>
              <a:buChar char="•"/>
            </a:pPr>
            <a:r>
              <a:rPr lang="en-US" sz="1200" dirty="0" smtClean="0"/>
              <a:t>Area of study varied with 25 in the sciences and 18 in the social sciences</a:t>
            </a:r>
          </a:p>
          <a:p>
            <a:pPr>
              <a:buFont typeface="Arial" pitchFamily="34" charset="0"/>
              <a:buChar char="•"/>
            </a:pPr>
            <a:endParaRPr lang="en-US" sz="1200" dirty="0"/>
          </a:p>
          <a:p>
            <a:pPr>
              <a:buFont typeface="Arial" pitchFamily="34" charset="0"/>
              <a:buChar char="•"/>
            </a:pPr>
            <a:r>
              <a:rPr lang="en-US" sz="1200" dirty="0" smtClean="0"/>
              <a:t>20 responded that they usually found what they wanted using the Search Box, 14 reported occasional trouble, 3 reported the Search Box was frustrating</a:t>
            </a:r>
          </a:p>
          <a:p>
            <a:pPr>
              <a:buFont typeface="Arial" pitchFamily="34" charset="0"/>
              <a:buChar char="•"/>
            </a:pPr>
            <a:endParaRPr lang="en-US" sz="1200" dirty="0"/>
          </a:p>
          <a:p>
            <a:pPr>
              <a:buFont typeface="Arial" pitchFamily="34" charset="0"/>
              <a:buChar char="•"/>
            </a:pPr>
            <a:r>
              <a:rPr lang="en-US" sz="1200" dirty="0" smtClean="0"/>
              <a:t>Usual starting points were Google (31), Google Scholar (26), Search Box (19) and Specific Databases (18)</a:t>
            </a:r>
            <a:endParaRPr lang="en-CA" sz="1200" dirty="0"/>
          </a:p>
        </p:txBody>
      </p:sp>
    </p:spTree>
    <p:extLst>
      <p:ext uri="{BB962C8B-B14F-4D97-AF65-F5344CB8AC3E}">
        <p14:creationId xmlns:p14="http://schemas.microsoft.com/office/powerpoint/2010/main" val="27678506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Question:</a:t>
            </a:r>
            <a:r>
              <a:rPr lang="en-CA" baseline="0" dirty="0" smtClean="0"/>
              <a:t> What 3 parts of the display would you use, what 3 parts wouldn’t you use?</a:t>
            </a:r>
          </a:p>
          <a:p>
            <a:endParaRPr lang="en-CA" baseline="0" dirty="0" smtClean="0"/>
          </a:p>
          <a:p>
            <a:r>
              <a:rPr lang="en-US" baseline="0" dirty="0" smtClean="0"/>
              <a:t>Matched up with log file counts to show consistency between the survey and the logs</a:t>
            </a:r>
            <a:endParaRPr lang="en-CA" baseline="0" dirty="0" smtClean="0"/>
          </a:p>
          <a:p>
            <a:endParaRPr lang="en-CA"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30</a:t>
            </a:fld>
            <a:endParaRPr lang="en-CA"/>
          </a:p>
        </p:txBody>
      </p:sp>
    </p:spTree>
    <p:extLst>
      <p:ext uri="{BB962C8B-B14F-4D97-AF65-F5344CB8AC3E}">
        <p14:creationId xmlns:p14="http://schemas.microsoft.com/office/powerpoint/2010/main" val="27849492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Asked specifically</a:t>
            </a:r>
            <a:r>
              <a:rPr lang="en-US" baseline="0" dirty="0" smtClean="0"/>
              <a:t> about modules that were receiving low use.</a:t>
            </a:r>
            <a:endParaRPr lang="en-US" dirty="0" smtClean="0"/>
          </a:p>
          <a:p>
            <a:endParaRPr lang="en-US" dirty="0" smtClean="0"/>
          </a:p>
          <a:p>
            <a:endParaRPr lang="en-US" dirty="0" smtClean="0"/>
          </a:p>
          <a:p>
            <a:r>
              <a:rPr lang="en-US" dirty="0" smtClean="0"/>
              <a:t>Here we were trying</a:t>
            </a:r>
            <a:r>
              <a:rPr lang="en-US" baseline="0" dirty="0" smtClean="0"/>
              <a:t> to understand if low use was a result of poor understanding, disinterest or both.  </a:t>
            </a:r>
          </a:p>
          <a:p>
            <a:r>
              <a:rPr lang="en-US" baseline="0" dirty="0" smtClean="0"/>
              <a:t>We recorded the comments in brief, hoping this would give us some insight into the source of misunderstanding or decisions to use/not use</a:t>
            </a:r>
          </a:p>
          <a:p>
            <a:endParaRPr lang="en-US" baseline="0" dirty="0" smtClean="0"/>
          </a:p>
          <a:p>
            <a:endParaRPr lang="en-US" baseline="0" dirty="0" smtClean="0"/>
          </a:p>
          <a:p>
            <a:r>
              <a:rPr lang="en-US" baseline="0" dirty="0" smtClean="0"/>
              <a:t>Much of this data found its way into the redesign—more on this later</a:t>
            </a:r>
          </a:p>
          <a:p>
            <a:endParaRPr lang="en-US" baseline="0" dirty="0" smtClean="0"/>
          </a:p>
          <a:p>
            <a:r>
              <a:rPr lang="en-US" baseline="0" dirty="0" smtClean="0"/>
              <a:t>Laura and Susan will present on the talk aloud survey.</a:t>
            </a:r>
            <a:endParaRPr lang="en-CA"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31</a:t>
            </a:fld>
            <a:endParaRPr lang="en-C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32</a:t>
            </a:fld>
            <a:endParaRPr lang="en-CA"/>
          </a:p>
        </p:txBody>
      </p:sp>
    </p:spTree>
    <p:extLst>
      <p:ext uri="{BB962C8B-B14F-4D97-AF65-F5344CB8AC3E}">
        <p14:creationId xmlns:p14="http://schemas.microsoft.com/office/powerpoint/2010/main" val="18715566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Citations</a:t>
            </a:r>
            <a:r>
              <a:rPr lang="en-US" baseline="0" dirty="0" smtClean="0"/>
              <a:t> were purposely difficult and complicated. </a:t>
            </a:r>
          </a:p>
          <a:p>
            <a:endParaRPr lang="en-US" baseline="0" dirty="0" smtClean="0"/>
          </a:p>
          <a:p>
            <a:r>
              <a:rPr lang="en-US" baseline="0" dirty="0" smtClean="0"/>
              <a:t>Most usually started with Google or Google Scholar but for this study  starting point was proscribed as the big search box. </a:t>
            </a:r>
            <a:endParaRPr lang="en-US" dirty="0"/>
          </a:p>
        </p:txBody>
      </p:sp>
      <p:sp>
        <p:nvSpPr>
          <p:cNvPr id="4" name="Slide Number Placeholder 3"/>
          <p:cNvSpPr>
            <a:spLocks noGrp="1"/>
          </p:cNvSpPr>
          <p:nvPr>
            <p:ph type="sldNum" sz="quarter" idx="10"/>
          </p:nvPr>
        </p:nvSpPr>
        <p:spPr/>
        <p:txBody>
          <a:bodyPr/>
          <a:lstStyle/>
          <a:p>
            <a:fld id="{38D5E5E9-1B74-4A33-BF2E-1421D3AED772}" type="slidenum">
              <a:rPr lang="en-US" smtClean="0"/>
              <a:pPr/>
              <a:t>33</a:t>
            </a:fld>
            <a:endParaRPr lang="en-US"/>
          </a:p>
        </p:txBody>
      </p:sp>
    </p:spTree>
    <p:extLst>
      <p:ext uri="{BB962C8B-B14F-4D97-AF65-F5344CB8AC3E}">
        <p14:creationId xmlns:p14="http://schemas.microsoft.com/office/powerpoint/2010/main" val="3118035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Action – what were they doing</a:t>
            </a:r>
          </a:p>
          <a:p>
            <a:r>
              <a:rPr lang="en-US" dirty="0" smtClean="0"/>
              <a:t>Place – where were they doing it</a:t>
            </a:r>
          </a:p>
          <a:p>
            <a:r>
              <a:rPr lang="en-US" dirty="0" smtClean="0"/>
              <a:t>Purpose – why were they doing it</a:t>
            </a:r>
          </a:p>
          <a:p>
            <a:r>
              <a:rPr lang="en-US" dirty="0" smtClean="0"/>
              <a:t>Comments – any comment made by student or observer relevant</a:t>
            </a:r>
            <a:r>
              <a:rPr lang="en-US" baseline="0" dirty="0" smtClean="0"/>
              <a:t> to the action</a:t>
            </a:r>
          </a:p>
          <a:p>
            <a:endParaRPr lang="en-US" baseline="0" dirty="0" smtClean="0"/>
          </a:p>
          <a:p>
            <a:r>
              <a:rPr lang="en-US" baseline="0" dirty="0" smtClean="0"/>
              <a:t>What we were not doing:</a:t>
            </a:r>
          </a:p>
          <a:p>
            <a:r>
              <a:rPr lang="en-US" baseline="0" dirty="0" smtClean="0"/>
              <a:t>Trying to establish the path of discovery for each type of task</a:t>
            </a:r>
            <a:endParaRPr lang="en-US" dirty="0"/>
          </a:p>
        </p:txBody>
      </p:sp>
      <p:sp>
        <p:nvSpPr>
          <p:cNvPr id="4" name="Slide Number Placeholder 3"/>
          <p:cNvSpPr>
            <a:spLocks noGrp="1"/>
          </p:cNvSpPr>
          <p:nvPr>
            <p:ph type="sldNum" sz="quarter" idx="10"/>
          </p:nvPr>
        </p:nvSpPr>
        <p:spPr/>
        <p:txBody>
          <a:bodyPr/>
          <a:lstStyle/>
          <a:p>
            <a:fld id="{38D5E5E9-1B74-4A33-BF2E-1421D3AED772}" type="slidenum">
              <a:rPr lang="en-US" smtClean="0"/>
              <a:pPr/>
              <a:t>34</a:t>
            </a:fld>
            <a:endParaRPr lang="en-US"/>
          </a:p>
        </p:txBody>
      </p:sp>
    </p:spTree>
    <p:extLst>
      <p:ext uri="{BB962C8B-B14F-4D97-AF65-F5344CB8AC3E}">
        <p14:creationId xmlns:p14="http://schemas.microsoft.com/office/powerpoint/2010/main" val="2899867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FCE207AF-978B-4B0D-8082-0D903653B948}" type="slidenum">
              <a:rPr lang="en-CA" smtClean="0"/>
              <a:pPr/>
              <a:t>35</a:t>
            </a:fld>
            <a:endParaRPr lang="en-CA"/>
          </a:p>
        </p:txBody>
      </p:sp>
    </p:spTree>
    <p:extLst>
      <p:ext uri="{BB962C8B-B14F-4D97-AF65-F5344CB8AC3E}">
        <p14:creationId xmlns:p14="http://schemas.microsoft.com/office/powerpoint/2010/main" val="39458193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these terms were</a:t>
            </a:r>
            <a:r>
              <a:rPr lang="en-US" baseline="0" dirty="0" smtClean="0"/>
              <a:t> used to describe faculty research </a:t>
            </a:r>
            <a:r>
              <a:rPr lang="en-US" baseline="0" dirty="0" err="1" smtClean="0"/>
              <a:t>behaviour</a:t>
            </a:r>
            <a:r>
              <a:rPr lang="en-US" baseline="0" dirty="0" smtClean="0"/>
              <a:t> and not necessarily discovery by students they do manage to describe the purpose that the students had in mind</a:t>
            </a:r>
            <a:endParaRPr lang="en-US" dirty="0"/>
          </a:p>
        </p:txBody>
      </p:sp>
      <p:sp>
        <p:nvSpPr>
          <p:cNvPr id="4" name="Slide Number Placeholder 3"/>
          <p:cNvSpPr>
            <a:spLocks noGrp="1"/>
          </p:cNvSpPr>
          <p:nvPr>
            <p:ph type="sldNum" sz="quarter" idx="10"/>
          </p:nvPr>
        </p:nvSpPr>
        <p:spPr/>
        <p:txBody>
          <a:bodyPr/>
          <a:lstStyle/>
          <a:p>
            <a:fld id="{38D5E5E9-1B74-4A33-BF2E-1421D3AED772}" type="slidenum">
              <a:rPr lang="en-US" smtClean="0"/>
              <a:pPr/>
              <a:t>36</a:t>
            </a:fld>
            <a:endParaRPr lang="en-US"/>
          </a:p>
        </p:txBody>
      </p:sp>
    </p:spTree>
    <p:extLst>
      <p:ext uri="{BB962C8B-B14F-4D97-AF65-F5344CB8AC3E}">
        <p14:creationId xmlns:p14="http://schemas.microsoft.com/office/powerpoint/2010/main" val="3489084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Scattergram</a:t>
            </a:r>
            <a:endParaRPr lang="en-US" baseline="0" dirty="0" smtClean="0"/>
          </a:p>
          <a:p>
            <a:r>
              <a:rPr lang="en-US" baseline="0" dirty="0" smtClean="0"/>
              <a:t>Looking down you  can see the variety of purpose ( </a:t>
            </a:r>
            <a:r>
              <a:rPr lang="en-US" baseline="0" dirty="0" err="1" smtClean="0"/>
              <a:t>ie</a:t>
            </a:r>
            <a:r>
              <a:rPr lang="en-US" baseline="0" dirty="0" smtClean="0"/>
              <a:t> what was the reason for being at a particular site</a:t>
            </a:r>
          </a:p>
          <a:p>
            <a:r>
              <a:rPr lang="en-US" baseline="0" dirty="0" smtClean="0"/>
              <a:t>Although we only asked them to start at the big box,  there was a return to the big box for some, plus starting at other places</a:t>
            </a:r>
          </a:p>
          <a:p>
            <a:endParaRPr lang="en-US" baseline="0" dirty="0" smtClean="0"/>
          </a:p>
          <a:p>
            <a:r>
              <a:rPr lang="en-US" baseline="0" dirty="0" smtClean="0"/>
              <a:t>The most frequent purpose and most broadly based was browsing.  It seemed that when if they did not know or were unsure they would go back and forth looking at different places. </a:t>
            </a:r>
          </a:p>
          <a:p>
            <a:r>
              <a:rPr lang="en-US" baseline="0" dirty="0" smtClean="0"/>
              <a:t>Differentiating ( </a:t>
            </a:r>
            <a:r>
              <a:rPr lang="en-US" baseline="0" dirty="0" err="1" smtClean="0"/>
              <a:t>ie</a:t>
            </a:r>
            <a:r>
              <a:rPr lang="en-US" baseline="0" dirty="0" smtClean="0"/>
              <a:t> checking it out) was the next most broadly based purpose.  There was often a back and forth between the two purposes. </a:t>
            </a:r>
          </a:p>
          <a:p>
            <a:endParaRPr lang="en-US" baseline="0" dirty="0" smtClean="0"/>
          </a:p>
          <a:p>
            <a:r>
              <a:rPr lang="en-US" baseline="0" dirty="0" smtClean="0"/>
              <a:t>Lastly accessing would be the next step often to check out at a deeper level. </a:t>
            </a:r>
          </a:p>
          <a:p>
            <a:endParaRPr lang="en-US" baseline="0" dirty="0" smtClean="0"/>
          </a:p>
          <a:p>
            <a:r>
              <a:rPr lang="en-US" baseline="0" dirty="0" smtClean="0"/>
              <a:t>We  have not analyzed each participant’s path, which likely will give us more insight into the decision-making process of the searcher. </a:t>
            </a:r>
            <a:endParaRPr lang="en-US" dirty="0" smtClean="0"/>
          </a:p>
          <a:p>
            <a:endParaRPr lang="en-US" dirty="0"/>
          </a:p>
        </p:txBody>
      </p:sp>
      <p:sp>
        <p:nvSpPr>
          <p:cNvPr id="4" name="Slide Number Placeholder 3"/>
          <p:cNvSpPr>
            <a:spLocks noGrp="1"/>
          </p:cNvSpPr>
          <p:nvPr>
            <p:ph type="sldNum" sz="quarter" idx="10"/>
          </p:nvPr>
        </p:nvSpPr>
        <p:spPr/>
        <p:txBody>
          <a:bodyPr/>
          <a:lstStyle/>
          <a:p>
            <a:fld id="{38D5E5E9-1B74-4A33-BF2E-1421D3AED772}" type="slidenum">
              <a:rPr lang="en-US" smtClean="0"/>
              <a:pPr/>
              <a:t>37</a:t>
            </a:fld>
            <a:endParaRPr lang="en-US"/>
          </a:p>
        </p:txBody>
      </p:sp>
    </p:spTree>
    <p:extLst>
      <p:ext uri="{BB962C8B-B14F-4D97-AF65-F5344CB8AC3E}">
        <p14:creationId xmlns:p14="http://schemas.microsoft.com/office/powerpoint/2010/main" val="12715923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itchFamily="34" charset="0"/>
              <a:buChar char="•"/>
            </a:pPr>
            <a:endParaRPr lang="en-US" dirty="0" smtClean="0"/>
          </a:p>
          <a:p>
            <a:pPr>
              <a:buFont typeface="Arial" pitchFamily="34" charset="0"/>
              <a:buChar char="•"/>
            </a:pPr>
            <a:r>
              <a:rPr lang="en-US" dirty="0" smtClean="0"/>
              <a:t>Usability of design?</a:t>
            </a:r>
          </a:p>
          <a:p>
            <a:pPr>
              <a:buFont typeface="Arial" pitchFamily="34" charset="0"/>
              <a:buChar char="•"/>
            </a:pPr>
            <a:r>
              <a:rPr lang="en-US" dirty="0" smtClean="0"/>
              <a:t>Need to explore data further and</a:t>
            </a:r>
            <a:r>
              <a:rPr lang="en-US" baseline="0" dirty="0" smtClean="0"/>
              <a:t> discuss with larger group, </a:t>
            </a:r>
            <a:r>
              <a:rPr lang="en-US" baseline="0" dirty="0" err="1" smtClean="0"/>
              <a:t>eg</a:t>
            </a:r>
            <a:r>
              <a:rPr lang="en-US" baseline="0" dirty="0" smtClean="0"/>
              <a:t>. How does design impact instruction </a:t>
            </a:r>
            <a:r>
              <a:rPr lang="en-US" baseline="0" smtClean="0"/>
              <a:t>and learning?</a:t>
            </a:r>
            <a:endParaRPr lang="en-US" dirty="0" smtClean="0"/>
          </a:p>
          <a:p>
            <a:pPr>
              <a:buFont typeface="Arial" pitchFamily="34" charset="0"/>
              <a:buChar char="•"/>
            </a:pPr>
            <a:r>
              <a:rPr lang="en-US" dirty="0" smtClean="0"/>
              <a:t>Impact of design on user’s process?</a:t>
            </a:r>
          </a:p>
          <a:p>
            <a:pPr>
              <a:buFont typeface="Arial" pitchFamily="34" charset="0"/>
              <a:buChar char="•"/>
            </a:pPr>
            <a:endParaRPr lang="en-US" dirty="0" smtClean="0"/>
          </a:p>
          <a:p>
            <a:pPr>
              <a:buFont typeface="Arial" pitchFamily="34" charset="0"/>
              <a:buChar char="•"/>
            </a:pPr>
            <a:r>
              <a:rPr lang="en-US" dirty="0" smtClean="0"/>
              <a:t>Support for known item and exploratory searching?</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38</a:t>
            </a:fld>
            <a:endParaRPr lang="en-CA"/>
          </a:p>
        </p:txBody>
      </p:sp>
    </p:spTree>
    <p:extLst>
      <p:ext uri="{BB962C8B-B14F-4D97-AF65-F5344CB8AC3E}">
        <p14:creationId xmlns:p14="http://schemas.microsoft.com/office/powerpoint/2010/main" val="42918216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FCE207AF-978B-4B0D-8082-0D903653B948}" type="slidenum">
              <a:rPr lang="en-CA" smtClean="0"/>
              <a:pPr/>
              <a:t>39</a:t>
            </a:fld>
            <a:endParaRPr lang="en-CA"/>
          </a:p>
        </p:txBody>
      </p:sp>
    </p:spTree>
    <p:extLst>
      <p:ext uri="{BB962C8B-B14F-4D97-AF65-F5344CB8AC3E}">
        <p14:creationId xmlns:p14="http://schemas.microsoft.com/office/powerpoint/2010/main" val="13027109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Redesign</a:t>
            </a:r>
            <a:r>
              <a:rPr lang="en-US" baseline="0" dirty="0" smtClean="0"/>
              <a:t> was informed by a variety of sources</a:t>
            </a:r>
          </a:p>
          <a:p>
            <a:r>
              <a:rPr lang="en-US" baseline="0" dirty="0" smtClean="0"/>
              <a:t>-user experience testing</a:t>
            </a:r>
          </a:p>
          <a:p>
            <a:pPr>
              <a:buFontTx/>
              <a:buChar char="-"/>
            </a:pPr>
            <a:r>
              <a:rPr lang="en-US" baseline="0" dirty="0" smtClean="0"/>
              <a:t>New features in Summon</a:t>
            </a:r>
          </a:p>
          <a:p>
            <a:pPr>
              <a:buFontTx/>
              <a:buChar char="-"/>
            </a:pPr>
            <a:r>
              <a:rPr lang="en-US" baseline="0" dirty="0" smtClean="0"/>
              <a:t> brainstorming meeting with user experience, public services and discovery systems</a:t>
            </a:r>
            <a:endParaRPr lang="en-CA"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40</a:t>
            </a:fld>
            <a:endParaRPr lang="en-CA"/>
          </a:p>
        </p:txBody>
      </p:sp>
    </p:spTree>
    <p:extLst>
      <p:ext uri="{BB962C8B-B14F-4D97-AF65-F5344CB8AC3E}">
        <p14:creationId xmlns:p14="http://schemas.microsoft.com/office/powerpoint/2010/main" val="7178817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Summarize our impressions after working</a:t>
            </a:r>
            <a:r>
              <a:rPr lang="en-US" baseline="0" dirty="0" smtClean="0"/>
              <a:t> through the data to this point.</a:t>
            </a:r>
          </a:p>
          <a:p>
            <a:endParaRPr lang="en-US" baseline="0" dirty="0" smtClean="0"/>
          </a:p>
        </p:txBody>
      </p:sp>
      <p:sp>
        <p:nvSpPr>
          <p:cNvPr id="4" name="Slide Number Placeholder 3"/>
          <p:cNvSpPr>
            <a:spLocks noGrp="1"/>
          </p:cNvSpPr>
          <p:nvPr>
            <p:ph type="sldNum" sz="quarter" idx="10"/>
          </p:nvPr>
        </p:nvSpPr>
        <p:spPr/>
        <p:txBody>
          <a:bodyPr/>
          <a:lstStyle/>
          <a:p>
            <a:fld id="{FCE207AF-978B-4B0D-8082-0D903653B948}" type="slidenum">
              <a:rPr lang="en-CA" smtClean="0"/>
              <a:pPr/>
              <a:t>41</a:t>
            </a:fld>
            <a:endParaRPr lang="en-CA"/>
          </a:p>
        </p:txBody>
      </p:sp>
    </p:spTree>
    <p:extLst>
      <p:ext uri="{BB962C8B-B14F-4D97-AF65-F5344CB8AC3E}">
        <p14:creationId xmlns:p14="http://schemas.microsoft.com/office/powerpoint/2010/main" val="26687303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27 did seem to understand related to fining books on a similar topic</a:t>
            </a:r>
          </a:p>
          <a:p>
            <a:endParaRPr lang="en-CA" dirty="0" smtClean="0"/>
          </a:p>
          <a:p>
            <a:r>
              <a:rPr lang="en-CA" dirty="0" smtClean="0"/>
              <a:t>Negatives</a:t>
            </a:r>
            <a:r>
              <a:rPr lang="en-CA" baseline="0" dirty="0" smtClean="0"/>
              <a:t> were not clearly articulated, but seemed to relate to the infrequency with which were searching for books on a topic, and preference for online</a:t>
            </a:r>
            <a:endParaRPr lang="en-CA"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42</a:t>
            </a:fld>
            <a:endParaRPr lang="en-CA"/>
          </a:p>
        </p:txBody>
      </p:sp>
    </p:spTree>
    <p:extLst>
      <p:ext uri="{BB962C8B-B14F-4D97-AF65-F5344CB8AC3E}">
        <p14:creationId xmlns:p14="http://schemas.microsoft.com/office/powerpoint/2010/main" val="28673917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dirty="0" smtClean="0"/>
              <a:t>Libguides</a:t>
            </a:r>
          </a:p>
          <a:p>
            <a:r>
              <a:rPr lang="en-CA" dirty="0" smtClean="0"/>
              <a:t>Intelligent link based on search terms, however,</a:t>
            </a:r>
            <a:r>
              <a:rPr lang="en-CA" baseline="0" dirty="0" smtClean="0"/>
              <a:t> Libguides at UofC are designed more to support library instruction and they did not fit well into user expectations of search, have deleted for now, but are still interested in revisiting if we design a more uniform introductory set of Libguides </a:t>
            </a:r>
          </a:p>
          <a:p>
            <a:r>
              <a:rPr lang="en-CA" baseline="0" dirty="0" smtClean="0"/>
              <a:t>- 20 thought this would be help on how to do more general tasks—citing, searching, writing, etc.</a:t>
            </a:r>
            <a:endParaRPr lang="en-CA" dirty="0" smtClean="0"/>
          </a:p>
          <a:p>
            <a:endParaRPr lang="en-CA" dirty="0" smtClean="0"/>
          </a:p>
          <a:p>
            <a:endParaRPr lang="en-CA" dirty="0" smtClean="0"/>
          </a:p>
          <a:p>
            <a:r>
              <a:rPr lang="en-CA" dirty="0" smtClean="0"/>
              <a:t>Research Help</a:t>
            </a:r>
          </a:p>
          <a:p>
            <a:r>
              <a:rPr lang="en-CA" dirty="0" smtClean="0"/>
              <a:t>Redundant,</a:t>
            </a:r>
            <a:r>
              <a:rPr lang="en-CA" baseline="0" dirty="0" smtClean="0"/>
              <a:t> already on the page elsewhere</a:t>
            </a:r>
          </a:p>
          <a:p>
            <a:r>
              <a:rPr lang="en-CA" baseline="0" dirty="0" smtClean="0"/>
              <a:t>Received some comments that users were uncertain of chat—who was on the other side, what types of questions should they ask, was chat active….have changed chat icon to be green when active</a:t>
            </a:r>
          </a:p>
          <a:p>
            <a:r>
              <a:rPr lang="en-CA" baseline="0" dirty="0" smtClean="0"/>
              <a:t>Students were more positive about chat, however 11 noted a preference to talk to a person when needing help</a:t>
            </a:r>
          </a:p>
          <a:p>
            <a:r>
              <a:rPr lang="en-CA" baseline="0" dirty="0" smtClean="0"/>
              <a:t>Would use the main chat link</a:t>
            </a:r>
          </a:p>
          <a:p>
            <a:endParaRPr lang="en-CA" baseline="0" dirty="0" smtClean="0"/>
          </a:p>
          <a:p>
            <a:endParaRPr lang="en-CA" dirty="0" smtClean="0"/>
          </a:p>
          <a:p>
            <a:r>
              <a:rPr lang="en-CA" dirty="0" smtClean="0"/>
              <a:t>Visit Us</a:t>
            </a:r>
          </a:p>
          <a:p>
            <a:r>
              <a:rPr lang="en-CA" dirty="0" smtClean="0"/>
              <a:t>Intelligent linking to branch libraries</a:t>
            </a:r>
            <a:r>
              <a:rPr lang="en-CA" baseline="0" dirty="0" smtClean="0"/>
              <a:t> based on search terms, redundant, users preferred to use Google or Hours and Locations link on web page</a:t>
            </a:r>
          </a:p>
          <a:p>
            <a:r>
              <a:rPr lang="en-CA" baseline="0" dirty="0" smtClean="0"/>
              <a:t>At least 11 respondents understood link to search, but this didn’t affect interest in using the link</a:t>
            </a:r>
          </a:p>
          <a:p>
            <a:r>
              <a:rPr lang="en-CA" baseline="0" dirty="0" smtClean="0"/>
              <a:t>41 said would not use, fining information via the web page or google</a:t>
            </a:r>
          </a:p>
          <a:p>
            <a:endParaRPr lang="en-CA" baseline="0" dirty="0" smtClean="0"/>
          </a:p>
          <a:p>
            <a:endParaRPr lang="en-CA" baseline="0" dirty="0" smtClean="0"/>
          </a:p>
          <a:p>
            <a:endParaRPr lang="en-CA"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43</a:t>
            </a:fld>
            <a:endParaRPr lang="en-CA"/>
          </a:p>
        </p:txBody>
      </p:sp>
    </p:spTree>
    <p:extLst>
      <p:ext uri="{BB962C8B-B14F-4D97-AF65-F5344CB8AC3E}">
        <p14:creationId xmlns:p14="http://schemas.microsoft.com/office/powerpoint/2010/main" val="28607547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dirty="0" smtClean="0"/>
              <a:t>Summon</a:t>
            </a:r>
          </a:p>
          <a:p>
            <a:endParaRPr lang="en-CA" dirty="0" smtClean="0"/>
          </a:p>
          <a:p>
            <a:r>
              <a:rPr lang="en-CA" dirty="0" smtClean="0"/>
              <a:t>This</a:t>
            </a:r>
            <a:r>
              <a:rPr lang="en-CA" baseline="0" dirty="0" smtClean="0"/>
              <a:t> link would take users directly into the Summon interface, Summon does not have name recognition among users, however many recognized it and even commented positively when they were shown how the link worked.</a:t>
            </a:r>
          </a:p>
          <a:p>
            <a:r>
              <a:rPr lang="en-CA" baseline="0" dirty="0" smtClean="0"/>
              <a:t>21 indicated some understanding of Summon, but didn’t seem to have a strategy to get there</a:t>
            </a:r>
          </a:p>
          <a:p>
            <a:endParaRPr lang="en-CA" baseline="0" dirty="0" smtClean="0"/>
          </a:p>
          <a:p>
            <a:r>
              <a:rPr lang="en-CA" baseline="0" dirty="0" smtClean="0"/>
              <a:t>Promoted to see if we get more use, also to keep the Summon interface familiar to users as we may eventually migrate to the Summon native interface</a:t>
            </a:r>
          </a:p>
          <a:p>
            <a:endParaRPr lang="en-CA" baseline="0" dirty="0" smtClean="0"/>
          </a:p>
          <a:p>
            <a:r>
              <a:rPr lang="en-CA" baseline="0" dirty="0" smtClean="0"/>
              <a:t>Repository</a:t>
            </a:r>
          </a:p>
          <a:p>
            <a:r>
              <a:rPr lang="en-CA" dirty="0" smtClean="0"/>
              <a:t>Students</a:t>
            </a:r>
            <a:r>
              <a:rPr lang="en-CA" baseline="0" dirty="0" smtClean="0"/>
              <a:t> understood, but were very unlikely to use.  We still want to promote the repository, but need to find another way to do this.</a:t>
            </a:r>
          </a:p>
          <a:p>
            <a:r>
              <a:rPr lang="en-CA" baseline="0" dirty="0" smtClean="0"/>
              <a:t>35 understood what this was but only 5 would use</a:t>
            </a:r>
          </a:p>
          <a:p>
            <a:endParaRPr lang="en-CA" baseline="0" dirty="0" smtClean="0"/>
          </a:p>
          <a:p>
            <a:r>
              <a:rPr lang="en-CA" baseline="0" dirty="0" smtClean="0"/>
              <a:t>Google Scholar</a:t>
            </a:r>
          </a:p>
          <a:p>
            <a:r>
              <a:rPr lang="en-CA" baseline="0" dirty="0" smtClean="0"/>
              <a:t>Clear enthusiasm for GS, but students did not understand the advantage of this link, already configured for University of Calgary SFX and authentication, promoted to see if we can get more use, also some indication that authentication is a persistent issue that we may need to address</a:t>
            </a:r>
          </a:p>
          <a:p>
            <a:endParaRPr lang="en-CA" baseline="0" dirty="0" smtClean="0"/>
          </a:p>
          <a:p>
            <a:endParaRPr lang="en-CA" baseline="0" dirty="0" smtClean="0"/>
          </a:p>
          <a:p>
            <a:r>
              <a:rPr lang="en-CA" baseline="0" dirty="0" smtClean="0"/>
              <a:t>UofC digitized history</a:t>
            </a:r>
          </a:p>
          <a:p>
            <a:r>
              <a:rPr lang="en-CA" baseline="0" dirty="0" smtClean="0"/>
              <a:t>Worst label of all time…created considerable confusion ranging from thinking this was there search history to this was the history of the UofC</a:t>
            </a:r>
          </a:p>
          <a:p>
            <a:r>
              <a:rPr lang="en-CA" baseline="0" dirty="0" smtClean="0"/>
              <a:t>Still even after explanation 34 still said they would not use, and 36 did not understand at onset</a:t>
            </a:r>
          </a:p>
          <a:p>
            <a:endParaRPr lang="en-CA" baseline="0" dirty="0" smtClean="0"/>
          </a:p>
          <a:p>
            <a:r>
              <a:rPr lang="en-CA" baseline="0" dirty="0" smtClean="0"/>
              <a:t>Need to find a different way to promote</a:t>
            </a:r>
          </a:p>
          <a:p>
            <a:endParaRPr lang="en-CA" baseline="0" dirty="0" smtClean="0"/>
          </a:p>
          <a:p>
            <a:endParaRPr lang="en-CA" baseline="0" dirty="0" smtClean="0"/>
          </a:p>
          <a:p>
            <a:endParaRPr lang="en-CA" dirty="0" smtClean="0"/>
          </a:p>
        </p:txBody>
      </p:sp>
      <p:sp>
        <p:nvSpPr>
          <p:cNvPr id="4" name="Slide Number Placeholder 3"/>
          <p:cNvSpPr>
            <a:spLocks noGrp="1"/>
          </p:cNvSpPr>
          <p:nvPr>
            <p:ph type="sldNum" sz="quarter" idx="10"/>
          </p:nvPr>
        </p:nvSpPr>
        <p:spPr/>
        <p:txBody>
          <a:bodyPr/>
          <a:lstStyle/>
          <a:p>
            <a:fld id="{FCE207AF-978B-4B0D-8082-0D903653B948}" type="slidenum">
              <a:rPr lang="en-CA" smtClean="0"/>
              <a:pPr/>
              <a:t>44</a:t>
            </a:fld>
            <a:endParaRPr lang="en-CA"/>
          </a:p>
        </p:txBody>
      </p:sp>
    </p:spTree>
    <p:extLst>
      <p:ext uri="{BB962C8B-B14F-4D97-AF65-F5344CB8AC3E}">
        <p14:creationId xmlns:p14="http://schemas.microsoft.com/office/powerpoint/2010/main" val="40713421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Summon</a:t>
            </a:r>
          </a:p>
          <a:p>
            <a:endParaRPr lang="en-CA" dirty="0" smtClean="0"/>
          </a:p>
          <a:p>
            <a:r>
              <a:rPr lang="en-CA" dirty="0" smtClean="0"/>
              <a:t>This</a:t>
            </a:r>
            <a:r>
              <a:rPr lang="en-CA" baseline="0" dirty="0" smtClean="0"/>
              <a:t> link would take users directly into the Summon interface, Summon does not have name recognition among users, however many recognized it and even commented positively when they were shown how the link worked.</a:t>
            </a:r>
          </a:p>
          <a:p>
            <a:r>
              <a:rPr lang="en-CA" baseline="0" dirty="0" smtClean="0"/>
              <a:t>21 indicated some understanding of Summon, but didn’t seem to have a strategy to get there</a:t>
            </a:r>
          </a:p>
          <a:p>
            <a:endParaRPr lang="en-CA" baseline="0" dirty="0" smtClean="0"/>
          </a:p>
          <a:p>
            <a:r>
              <a:rPr lang="en-CA" baseline="0" dirty="0" smtClean="0"/>
              <a:t>Promoted to see if we get more use, also to keep the Summon interface familiar to users as we may eventually migrate to the Summon native interface</a:t>
            </a:r>
          </a:p>
          <a:p>
            <a:endParaRPr lang="en-CA" baseline="0" dirty="0" smtClean="0"/>
          </a:p>
          <a:p>
            <a:r>
              <a:rPr lang="en-CA" baseline="0" dirty="0" smtClean="0"/>
              <a:t>Repository</a:t>
            </a:r>
          </a:p>
          <a:p>
            <a:r>
              <a:rPr lang="en-CA" dirty="0" smtClean="0"/>
              <a:t>Students</a:t>
            </a:r>
            <a:r>
              <a:rPr lang="en-CA" baseline="0" dirty="0" smtClean="0"/>
              <a:t> understood, but were very unlikely to use.  We still want to promote the repository, but need to find another way to do this.</a:t>
            </a:r>
          </a:p>
          <a:p>
            <a:r>
              <a:rPr lang="en-CA" baseline="0" dirty="0" smtClean="0"/>
              <a:t>35 understood what this was but only 5 would use</a:t>
            </a:r>
          </a:p>
          <a:p>
            <a:endParaRPr lang="en-CA" baseline="0" dirty="0" smtClean="0"/>
          </a:p>
          <a:p>
            <a:r>
              <a:rPr lang="en-CA" baseline="0" dirty="0" smtClean="0"/>
              <a:t>Google Scholar</a:t>
            </a:r>
          </a:p>
          <a:p>
            <a:r>
              <a:rPr lang="en-CA" baseline="0" dirty="0" smtClean="0"/>
              <a:t>Clear enthusiasm for GS, but students did not understand the advantage of this link, already configured for University of Calgary SFX and authentication, promoted to see if we can get more use, also some indication that authentication is a persistent issue that we may need to address</a:t>
            </a:r>
          </a:p>
          <a:p>
            <a:endParaRPr lang="en-CA" baseline="0" dirty="0" smtClean="0"/>
          </a:p>
          <a:p>
            <a:endParaRPr lang="en-CA" baseline="0" dirty="0" smtClean="0"/>
          </a:p>
          <a:p>
            <a:r>
              <a:rPr lang="en-CA" baseline="0" dirty="0" smtClean="0"/>
              <a:t>UofC digitized history</a:t>
            </a:r>
          </a:p>
          <a:p>
            <a:r>
              <a:rPr lang="en-CA" baseline="0" dirty="0" smtClean="0"/>
              <a:t>Worst label of all time…created considerable confusion ranging from thinking this was there search history to this was the history of the UofC</a:t>
            </a:r>
          </a:p>
          <a:p>
            <a:r>
              <a:rPr lang="en-CA" baseline="0" dirty="0" smtClean="0"/>
              <a:t>Still even after explanation 34 still said they would not use, and 36 did not understand at onset</a:t>
            </a:r>
          </a:p>
          <a:p>
            <a:endParaRPr lang="en-CA" baseline="0" dirty="0" smtClean="0"/>
          </a:p>
          <a:p>
            <a:r>
              <a:rPr lang="en-CA" baseline="0" dirty="0" smtClean="0"/>
              <a:t>Need to find a different way to promote</a:t>
            </a:r>
          </a:p>
        </p:txBody>
      </p:sp>
      <p:sp>
        <p:nvSpPr>
          <p:cNvPr id="4" name="Slide Number Placeholder 3"/>
          <p:cNvSpPr>
            <a:spLocks noGrp="1"/>
          </p:cNvSpPr>
          <p:nvPr>
            <p:ph type="sldNum" sz="quarter" idx="10"/>
          </p:nvPr>
        </p:nvSpPr>
        <p:spPr/>
        <p:txBody>
          <a:bodyPr/>
          <a:lstStyle/>
          <a:p>
            <a:fld id="{FCE207AF-978B-4B0D-8082-0D903653B948}" type="slidenum">
              <a:rPr lang="en-CA" smtClean="0"/>
              <a:pPr/>
              <a:t>45</a:t>
            </a:fld>
            <a:endParaRPr lang="en-CA"/>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46</a:t>
            </a:fld>
            <a:endParaRPr lang="en-CA"/>
          </a:p>
        </p:txBody>
      </p:sp>
    </p:spTree>
    <p:extLst>
      <p:ext uri="{BB962C8B-B14F-4D97-AF65-F5344CB8AC3E}">
        <p14:creationId xmlns:p14="http://schemas.microsoft.com/office/powerpoint/2010/main" val="38153166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Early days in assessing the </a:t>
            </a:r>
            <a:r>
              <a:rPr lang="en-US" dirty="0" err="1" smtClean="0"/>
              <a:t>talkaloud</a:t>
            </a:r>
            <a:r>
              <a:rPr lang="en-US" dirty="0" smtClean="0"/>
              <a:t>, but viewing students doing subject searching helped</a:t>
            </a:r>
            <a:r>
              <a:rPr lang="en-US" baseline="0" dirty="0" smtClean="0"/>
              <a:t> lead to the development of this option.</a:t>
            </a:r>
            <a:endParaRPr lang="en-CA"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47</a:t>
            </a:fld>
            <a:endParaRPr lang="en-CA"/>
          </a:p>
        </p:txBody>
      </p:sp>
    </p:spTree>
    <p:extLst>
      <p:ext uri="{BB962C8B-B14F-4D97-AF65-F5344CB8AC3E}">
        <p14:creationId xmlns:p14="http://schemas.microsoft.com/office/powerpoint/2010/main" val="35117357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48</a:t>
            </a:fld>
            <a:endParaRPr lang="en-CA"/>
          </a:p>
        </p:txBody>
      </p:sp>
    </p:spTree>
    <p:extLst>
      <p:ext uri="{BB962C8B-B14F-4D97-AF65-F5344CB8AC3E}">
        <p14:creationId xmlns:p14="http://schemas.microsoft.com/office/powerpoint/2010/main" val="26469394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User Experience</a:t>
            </a:r>
            <a:r>
              <a:rPr lang="en-US" baseline="0" dirty="0" smtClean="0"/>
              <a:t> group is still going strong, we are particularly interested in developing our user profiles/personas to include a wider range of user types…particularly researchers/grad students</a:t>
            </a:r>
          </a:p>
          <a:p>
            <a:endParaRPr lang="en-US" baseline="0" dirty="0" smtClean="0"/>
          </a:p>
          <a:p>
            <a:r>
              <a:rPr lang="en-US" baseline="0" dirty="0" smtClean="0"/>
              <a:t>On the discovery front, while the USI continues to be a focus for development and refinement, the latest round of testing confirmed the importance of pushing discovery out to where our users are, Discovery Systems will be making this a priority in the upcoming 12-18 months.</a:t>
            </a:r>
          </a:p>
          <a:p>
            <a:endParaRPr lang="en-US" baseline="0" dirty="0" smtClean="0"/>
          </a:p>
          <a:p>
            <a:r>
              <a:rPr lang="en-US" baseline="0" dirty="0" smtClean="0"/>
              <a:t>This will provide the User Experience group with a whole new batch of options to assess.</a:t>
            </a:r>
            <a:endParaRPr lang="en-US"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49</a:t>
            </a:fld>
            <a:endParaRPr lang="en-CA"/>
          </a:p>
        </p:txBody>
      </p:sp>
    </p:spTree>
    <p:extLst>
      <p:ext uri="{BB962C8B-B14F-4D97-AF65-F5344CB8AC3E}">
        <p14:creationId xmlns:p14="http://schemas.microsoft.com/office/powerpoint/2010/main" val="7120385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a:t>
            </a:r>
            <a:r>
              <a:rPr lang="en-US" baseline="0" dirty="0" smtClean="0"/>
              <a:t> you have questions we don’t have time for today, please get in touch.  We’ve also provided index cards for you to note any questions and your contact information.  We will get back to you.</a:t>
            </a:r>
            <a:endParaRPr lang="en-CA" dirty="0"/>
          </a:p>
        </p:txBody>
      </p:sp>
      <p:sp>
        <p:nvSpPr>
          <p:cNvPr id="4" name="Slide Number Placeholder 3"/>
          <p:cNvSpPr>
            <a:spLocks noGrp="1"/>
          </p:cNvSpPr>
          <p:nvPr>
            <p:ph type="sldNum" sz="quarter" idx="10"/>
          </p:nvPr>
        </p:nvSpPr>
        <p:spPr/>
        <p:txBody>
          <a:bodyPr/>
          <a:lstStyle/>
          <a:p>
            <a:fld id="{FCE207AF-978B-4B0D-8082-0D903653B948}" type="slidenum">
              <a:rPr lang="en-CA" smtClean="0"/>
              <a:pPr/>
              <a:t>50</a:t>
            </a:fld>
            <a:endParaRPr lang="en-CA"/>
          </a:p>
        </p:txBody>
      </p:sp>
    </p:spTree>
    <p:extLst>
      <p:ext uri="{BB962C8B-B14F-4D97-AF65-F5344CB8AC3E}">
        <p14:creationId xmlns:p14="http://schemas.microsoft.com/office/powerpoint/2010/main" val="29968000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endParaRPr lang="en-CA"/>
          </a:p>
        </p:txBody>
      </p:sp>
      <p:sp>
        <p:nvSpPr>
          <p:cNvPr id="19" name="Footer Placeholder 18"/>
          <p:cNvSpPr>
            <a:spLocks noGrp="1"/>
          </p:cNvSpPr>
          <p:nvPr>
            <p:ph type="ftr" sz="quarter" idx="11"/>
          </p:nvPr>
        </p:nvSpPr>
        <p:spPr/>
        <p:txBody>
          <a:bodyPr/>
          <a:lstStyle/>
          <a:p>
            <a:endParaRPr lang="en-CA"/>
          </a:p>
        </p:txBody>
      </p:sp>
      <p:sp>
        <p:nvSpPr>
          <p:cNvPr id="27" name="Slide Number Placeholder 26"/>
          <p:cNvSpPr>
            <a:spLocks noGrp="1"/>
          </p:cNvSpPr>
          <p:nvPr>
            <p:ph type="sldNum" sz="quarter" idx="12"/>
          </p:nvPr>
        </p:nvSpPr>
        <p:spPr/>
        <p:txBody>
          <a:bodyPr/>
          <a:lstStyle/>
          <a:p>
            <a:fld id="{BB30A48E-8EFF-4F23-9210-004FEF6AB264}" type="slidenum">
              <a:rPr lang="en-CA" smtClean="0"/>
              <a:pPr/>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EB0CC8B-FF9B-4454-9975-A4C9B73F98DD}"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34C8259-A4A6-412E-989E-3794B44342CA}" type="slidenum">
              <a:rPr lang="en-CA" smtClean="0"/>
              <a:pPr/>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6BF1604-7C2F-4E34-A8BF-9F49AB3EEEBA}"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FED96425-5E20-4D3D-8F28-02446250DEE5}"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0DBA8864-79A0-4524-B268-CA16B96EBB6F}"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30DE3BEF-8BC4-47E7-97F7-CA242B136E85}"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6ABB316-A37D-4C4A-8E08-18B045755FDC}"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a:xfrm>
            <a:off x="8077200" y="6356350"/>
            <a:ext cx="609600" cy="365125"/>
          </a:xfrm>
        </p:spPr>
        <p:txBody>
          <a:bodyPr/>
          <a:lstStyle/>
          <a:p>
            <a:fld id="{DD898957-4715-42B7-8AB9-0BBFF4975350}" type="slidenum">
              <a:rPr lang="en-CA" smtClean="0"/>
              <a:pPr/>
              <a:t>‹#›</a:t>
            </a:fld>
            <a:endParaRPr lang="en-C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B257F6E-9D40-4234-B9E0-40371ECE4BA0}"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B043783-BC90-4300-868C-AA964C85AF2F}"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C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C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A09A854-591A-4A52-A8D7-59AEEDFA781C}" type="slidenum">
              <a:rPr lang="en-CA" smtClean="0"/>
              <a:pPr/>
              <a:t>‹#›</a:t>
            </a:fld>
            <a:endParaRPr lang="en-C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7" Type="http://schemas.microsoft.com/office/2007/relationships/hdphoto" Target="../media/hdphoto2.wdp"/><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4.jpeg"/><Relationship Id="rId5" Type="http://schemas.microsoft.com/office/2007/relationships/hdphoto" Target="../media/hdphoto1.wdp"/><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hyperlink" Target="mailto:sdbeatty@ucalgary.ca" TargetMode="External"/><Relationship Id="rId2" Type="http://schemas.openxmlformats.org/officeDocument/2006/relationships/notesSlide" Target="../notesSlides/notesSlide50.xml"/><Relationship Id="rId1" Type="http://schemas.openxmlformats.org/officeDocument/2006/relationships/slideLayout" Target="../slideLayouts/slideLayout3.xml"/><Relationship Id="rId6" Type="http://schemas.openxmlformats.org/officeDocument/2006/relationships/hyperlink" Target="mailto:ampaster@ucalgary.ca" TargetMode="External"/><Relationship Id="rId5" Type="http://schemas.openxmlformats.org/officeDocument/2006/relationships/hyperlink" Target="mailto:ljkoltut@ucalgary.ca" TargetMode="External"/><Relationship Id="rId4" Type="http://schemas.openxmlformats.org/officeDocument/2006/relationships/hyperlink" Target="mailto:hclarke@ucalgary.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Assessing Discovery</a:t>
            </a:r>
            <a:endParaRPr lang="en-CA" dirty="0"/>
          </a:p>
        </p:txBody>
      </p:sp>
      <p:sp>
        <p:nvSpPr>
          <p:cNvPr id="3" name="Subtitle 2"/>
          <p:cNvSpPr>
            <a:spLocks noGrp="1"/>
          </p:cNvSpPr>
          <p:nvPr>
            <p:ph type="subTitle" idx="1"/>
          </p:nvPr>
        </p:nvSpPr>
        <p:spPr/>
        <p:txBody>
          <a:bodyPr/>
          <a:lstStyle/>
          <a:p>
            <a:r>
              <a:rPr lang="en-US" dirty="0" smtClean="0"/>
              <a:t>University of Calgary</a:t>
            </a:r>
          </a:p>
          <a:p>
            <a:r>
              <a:rPr lang="en-US" dirty="0" smtClean="0"/>
              <a:t>User Experience Team</a:t>
            </a:r>
          </a:p>
          <a:p>
            <a:endParaRPr lang="en-CA" sz="2000" dirty="0"/>
          </a:p>
        </p:txBody>
      </p:sp>
      <p:graphicFrame>
        <p:nvGraphicFramePr>
          <p:cNvPr id="4" name="Table 3"/>
          <p:cNvGraphicFramePr>
            <a:graphicFrameLocks noGrp="1"/>
          </p:cNvGraphicFramePr>
          <p:nvPr>
            <p:extLst>
              <p:ext uri="{D42A27DB-BD31-4B8C-83A1-F6EECF244321}">
                <p14:modId xmlns:p14="http://schemas.microsoft.com/office/powerpoint/2010/main" val="2323549827"/>
              </p:ext>
            </p:extLst>
          </p:nvPr>
        </p:nvGraphicFramePr>
        <p:xfrm>
          <a:off x="3886200" y="4267200"/>
          <a:ext cx="4495800" cy="2225040"/>
        </p:xfrm>
        <a:graphic>
          <a:graphicData uri="http://schemas.openxmlformats.org/drawingml/2006/table">
            <a:tbl>
              <a:tblPr firstRow="1" bandRow="1">
                <a:tableStyleId>{2D5ABB26-0587-4C30-8999-92F81FD0307C}</a:tableStyleId>
              </a:tblPr>
              <a:tblGrid>
                <a:gridCol w="2247900"/>
                <a:gridCol w="2247900"/>
              </a:tblGrid>
              <a:tr h="370840">
                <a:tc>
                  <a:txBody>
                    <a:bodyPr/>
                    <a:lstStyle/>
                    <a:p>
                      <a:r>
                        <a:rPr lang="en-US" dirty="0" smtClean="0"/>
                        <a:t>Susan Beatty</a:t>
                      </a:r>
                      <a:endParaRPr lang="en-C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Helen Clarke</a:t>
                      </a:r>
                      <a:endParaRPr lang="en-CA" dirty="0"/>
                    </a:p>
                  </a:txBody>
                  <a:tcPr/>
                </a:tc>
              </a:tr>
              <a:tr h="370840">
                <a:tc>
                  <a:txBody>
                    <a:bodyPr/>
                    <a:lstStyle/>
                    <a:p>
                      <a:r>
                        <a:rPr lang="en-US" dirty="0" smtClean="0"/>
                        <a:t>Saundra Lipton</a:t>
                      </a:r>
                      <a:endParaRPr lang="en-CA" dirty="0"/>
                    </a:p>
                  </a:txBody>
                  <a:tcPr/>
                </a:tc>
                <a:tc>
                  <a:txBody>
                    <a:bodyPr/>
                    <a:lstStyle/>
                    <a:p>
                      <a:r>
                        <a:rPr lang="en-US" dirty="0" smtClean="0"/>
                        <a:t>Andrew</a:t>
                      </a:r>
                      <a:r>
                        <a:rPr lang="en-US" baseline="0" dirty="0" smtClean="0"/>
                        <a:t> Pasterfield</a:t>
                      </a:r>
                      <a:endParaRPr lang="en-CA" dirty="0"/>
                    </a:p>
                  </a:txBody>
                  <a:tcPr/>
                </a:tc>
              </a:tr>
              <a:tr h="370840">
                <a:tc>
                  <a:txBody>
                    <a:bodyPr/>
                    <a:lstStyle/>
                    <a:p>
                      <a:r>
                        <a:rPr lang="en-US" dirty="0" smtClean="0"/>
                        <a:t>Tim Au Yeung</a:t>
                      </a:r>
                      <a:endParaRPr lang="en-CA" dirty="0"/>
                    </a:p>
                  </a:txBody>
                  <a:tcPr/>
                </a:tc>
                <a:tc>
                  <a:txBody>
                    <a:bodyPr/>
                    <a:lstStyle/>
                    <a:p>
                      <a:r>
                        <a:rPr lang="en-US" dirty="0" smtClean="0"/>
                        <a:t>Rhiannon Jones</a:t>
                      </a:r>
                      <a:endParaRPr lang="en-CA" dirty="0"/>
                    </a:p>
                  </a:txBody>
                  <a:tcPr/>
                </a:tc>
              </a:tr>
              <a:tr h="370840">
                <a:tc>
                  <a:txBody>
                    <a:bodyPr/>
                    <a:lstStyle/>
                    <a:p>
                      <a:r>
                        <a:rPr lang="en-US" dirty="0" smtClean="0"/>
                        <a:t>Laura Koltutsky</a:t>
                      </a:r>
                      <a:endParaRPr lang="en-CA" dirty="0"/>
                    </a:p>
                  </a:txBody>
                  <a:tcPr/>
                </a:tc>
                <a:tc>
                  <a:txBody>
                    <a:bodyPr/>
                    <a:lstStyle/>
                    <a:p>
                      <a:r>
                        <a:rPr lang="en-US" dirty="0" smtClean="0"/>
                        <a:t>Catelynne</a:t>
                      </a:r>
                      <a:r>
                        <a:rPr lang="en-US" baseline="0" dirty="0" smtClean="0"/>
                        <a:t> Sahadath</a:t>
                      </a:r>
                      <a:endParaRPr lang="en-CA" dirty="0"/>
                    </a:p>
                  </a:txBody>
                  <a:tcPr/>
                </a:tc>
              </a:tr>
              <a:tr h="370840">
                <a:tc>
                  <a:txBody>
                    <a:bodyPr/>
                    <a:lstStyle/>
                    <a:p>
                      <a:r>
                        <a:rPr lang="en-US" dirty="0" smtClean="0"/>
                        <a:t>Paul Pival</a:t>
                      </a:r>
                      <a:endParaRPr lang="en-CA" dirty="0"/>
                    </a:p>
                  </a:txBody>
                  <a:tcPr/>
                </a:tc>
                <a:tc>
                  <a:txBody>
                    <a:bodyPr/>
                    <a:lstStyle/>
                    <a:p>
                      <a:r>
                        <a:rPr lang="en-US" dirty="0" smtClean="0"/>
                        <a:t>David</a:t>
                      </a:r>
                      <a:r>
                        <a:rPr lang="en-US" baseline="0" dirty="0" smtClean="0"/>
                        <a:t> Brown *</a:t>
                      </a:r>
                      <a:endParaRPr lang="en-CA" dirty="0"/>
                    </a:p>
                  </a:txBody>
                  <a:tcPr/>
                </a:tc>
              </a:tr>
              <a:tr h="370840">
                <a:tc>
                  <a:txBody>
                    <a:bodyPr/>
                    <a:lstStyle/>
                    <a:p>
                      <a:r>
                        <a:rPr lang="en-CA" dirty="0" smtClean="0"/>
                        <a:t>Kathy </a:t>
                      </a:r>
                      <a:r>
                        <a:rPr lang="en-CA" dirty="0" err="1" smtClean="0"/>
                        <a:t>Drewes</a:t>
                      </a:r>
                      <a:endParaRPr lang="en-CA" dirty="0"/>
                    </a:p>
                  </a:txBody>
                  <a:tcPr/>
                </a:tc>
                <a:tc>
                  <a:txBody>
                    <a:bodyPr/>
                    <a:lstStyle/>
                    <a:p>
                      <a:endParaRPr lang="en-CA" dirty="0"/>
                    </a:p>
                  </a:txBody>
                  <a:tcPr/>
                </a:tc>
              </a:tr>
            </a:tbl>
          </a:graphicData>
        </a:graphic>
      </p:graphicFrame>
      <p:sp>
        <p:nvSpPr>
          <p:cNvPr id="5" name="TextBox 4"/>
          <p:cNvSpPr txBox="1"/>
          <p:nvPr/>
        </p:nvSpPr>
        <p:spPr>
          <a:xfrm>
            <a:off x="196273" y="6019800"/>
            <a:ext cx="3429000" cy="338554"/>
          </a:xfrm>
          <a:prstGeom prst="rect">
            <a:avLst/>
          </a:prstGeom>
          <a:noFill/>
        </p:spPr>
        <p:txBody>
          <a:bodyPr wrap="square" rtlCol="0">
            <a:spAutoFit/>
          </a:bodyPr>
          <a:lstStyle/>
          <a:p>
            <a:r>
              <a:rPr lang="en-US" sz="1600" dirty="0" smtClean="0"/>
              <a:t>October 25</a:t>
            </a:r>
            <a:r>
              <a:rPr lang="en-US" sz="1600" baseline="30000" dirty="0" smtClean="0"/>
              <a:t>th</a:t>
            </a:r>
            <a:r>
              <a:rPr lang="en-US" sz="1600" dirty="0" smtClean="0"/>
              <a:t> </a:t>
            </a:r>
            <a:r>
              <a:rPr lang="en-US" sz="1600" dirty="0" err="1" smtClean="0"/>
              <a:t>Netspeed</a:t>
            </a:r>
            <a:r>
              <a:rPr lang="en-US" sz="1600" dirty="0" smtClean="0"/>
              <a:t> 2013</a:t>
            </a:r>
            <a:endParaRPr lang="en-US" sz="1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t>Discovery User Experience Team</a:t>
            </a:r>
            <a:endParaRPr lang="en-CA" sz="4400" dirty="0"/>
          </a:p>
        </p:txBody>
      </p:sp>
      <p:sp>
        <p:nvSpPr>
          <p:cNvPr id="3" name="Content Placeholder 2"/>
          <p:cNvSpPr>
            <a:spLocks noGrp="1"/>
          </p:cNvSpPr>
          <p:nvPr>
            <p:ph idx="1"/>
          </p:nvPr>
        </p:nvSpPr>
        <p:spPr/>
        <p:txBody>
          <a:bodyPr/>
          <a:lstStyle/>
          <a:p>
            <a:r>
              <a:rPr lang="en-US" dirty="0" smtClean="0"/>
              <a:t>Includes members from Systems, Public Services, Metadata</a:t>
            </a:r>
          </a:p>
          <a:p>
            <a:endParaRPr lang="en-US" dirty="0" smtClean="0"/>
          </a:p>
          <a:p>
            <a:pPr lvl="1"/>
            <a:r>
              <a:rPr lang="en-US" dirty="0" smtClean="0"/>
              <a:t>Reiterative design</a:t>
            </a:r>
          </a:p>
          <a:p>
            <a:pPr lvl="1"/>
            <a:endParaRPr lang="en-US" dirty="0" smtClean="0"/>
          </a:p>
          <a:p>
            <a:pPr lvl="1"/>
            <a:r>
              <a:rPr lang="en-US" dirty="0" smtClean="0"/>
              <a:t>User profiles and understanding</a:t>
            </a:r>
          </a:p>
          <a:p>
            <a:pPr lvl="1"/>
            <a:endParaRPr lang="en-US" dirty="0" smtClean="0"/>
          </a:p>
          <a:p>
            <a:pPr lvl="1"/>
            <a:r>
              <a:rPr lang="en-US" dirty="0" smtClean="0"/>
              <a:t>Advisory to Discovery Systems unit</a:t>
            </a:r>
            <a:endParaRPr lang="en-C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of presentation</a:t>
            </a:r>
            <a:endParaRPr lang="en-US" dirty="0"/>
          </a:p>
        </p:txBody>
      </p:sp>
      <p:sp>
        <p:nvSpPr>
          <p:cNvPr id="3" name="Content Placeholder 2"/>
          <p:cNvSpPr>
            <a:spLocks noGrp="1"/>
          </p:cNvSpPr>
          <p:nvPr>
            <p:ph idx="1"/>
          </p:nvPr>
        </p:nvSpPr>
        <p:spPr/>
        <p:txBody>
          <a:bodyPr/>
          <a:lstStyle/>
          <a:p>
            <a:r>
              <a:rPr lang="en-US" dirty="0" smtClean="0"/>
              <a:t>Introduction to the Unified Search Interface</a:t>
            </a:r>
          </a:p>
          <a:p>
            <a:endParaRPr lang="en-US" dirty="0"/>
          </a:p>
          <a:p>
            <a:r>
              <a:rPr lang="en-US" dirty="0" smtClean="0"/>
              <a:t>Log File and User Survey</a:t>
            </a:r>
          </a:p>
          <a:p>
            <a:endParaRPr lang="en-US" dirty="0"/>
          </a:p>
          <a:p>
            <a:r>
              <a:rPr lang="en-US" dirty="0" smtClean="0"/>
              <a:t>Talk aloud Survey</a:t>
            </a:r>
          </a:p>
          <a:p>
            <a:endParaRPr lang="en-US" dirty="0"/>
          </a:p>
          <a:p>
            <a:r>
              <a:rPr lang="en-US" dirty="0" smtClean="0"/>
              <a:t>Redesign</a:t>
            </a:r>
          </a:p>
        </p:txBody>
      </p:sp>
    </p:spTree>
    <p:extLst>
      <p:ext uri="{BB962C8B-B14F-4D97-AF65-F5344CB8AC3E}">
        <p14:creationId xmlns:p14="http://schemas.microsoft.com/office/powerpoint/2010/main" val="13093381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Features </a:t>
            </a:r>
            <a:r>
              <a:rPr lang="en-US" dirty="0"/>
              <a:t>of </a:t>
            </a:r>
            <a:r>
              <a:rPr lang="en-US" dirty="0" smtClean="0"/>
              <a:t>USI</a:t>
            </a:r>
            <a:endParaRPr lang="en-US" dirty="0"/>
          </a:p>
        </p:txBody>
      </p:sp>
      <p:sp>
        <p:nvSpPr>
          <p:cNvPr id="3" name="Content Placeholder 2"/>
          <p:cNvSpPr>
            <a:spLocks noGrp="1"/>
          </p:cNvSpPr>
          <p:nvPr>
            <p:ph idx="1"/>
          </p:nvPr>
        </p:nvSpPr>
        <p:spPr/>
        <p:txBody>
          <a:bodyPr>
            <a:normAutofit lnSpcReduction="10000"/>
          </a:bodyPr>
          <a:lstStyle/>
          <a:p>
            <a:pPr>
              <a:buNone/>
            </a:pPr>
            <a:endParaRPr lang="en-US" dirty="0"/>
          </a:p>
          <a:p>
            <a:r>
              <a:rPr lang="en-US" dirty="0" smtClean="0"/>
              <a:t>Minimize initial decision making by user</a:t>
            </a:r>
          </a:p>
          <a:p>
            <a:pPr lvl="1"/>
            <a:r>
              <a:rPr lang="en-US" dirty="0" smtClean="0"/>
              <a:t>Single Search Box</a:t>
            </a:r>
          </a:p>
          <a:p>
            <a:pPr lvl="1"/>
            <a:endParaRPr lang="en-US" dirty="0" smtClean="0"/>
          </a:p>
          <a:p>
            <a:r>
              <a:rPr lang="en-US" dirty="0" smtClean="0"/>
              <a:t>Maximize options in results display</a:t>
            </a:r>
          </a:p>
          <a:p>
            <a:pPr lvl="1"/>
            <a:r>
              <a:rPr lang="en-US" dirty="0" smtClean="0"/>
              <a:t>Differentiation </a:t>
            </a:r>
            <a:r>
              <a:rPr lang="en-US" dirty="0"/>
              <a:t>by format (e.g., books, articles, media)</a:t>
            </a:r>
          </a:p>
          <a:p>
            <a:pPr lvl="1"/>
            <a:r>
              <a:rPr lang="en-US" dirty="0"/>
              <a:t>Intelligent linking based on Search Terms</a:t>
            </a:r>
          </a:p>
          <a:p>
            <a:pPr lvl="1"/>
            <a:r>
              <a:rPr lang="en-US" dirty="0"/>
              <a:t>Easily navigate to more in-depth/specialized </a:t>
            </a:r>
            <a:r>
              <a:rPr lang="en-US" dirty="0" smtClean="0"/>
              <a:t>tools</a:t>
            </a:r>
          </a:p>
          <a:p>
            <a:pPr lvl="1"/>
            <a:endParaRPr lang="en-US" dirty="0"/>
          </a:p>
          <a:p>
            <a:r>
              <a:rPr lang="en-US" dirty="0" smtClean="0"/>
              <a:t>Discovery as learning</a:t>
            </a:r>
            <a:endParaRPr lang="en-US" dirty="0"/>
          </a:p>
          <a:p>
            <a:pPr marL="667512" lvl="2" indent="0">
              <a:buNone/>
            </a:pPr>
            <a:endParaRPr lang="en-US" dirty="0"/>
          </a:p>
          <a:p>
            <a:pPr lvl="1"/>
            <a:endParaRPr lang="en-US" dirty="0" smtClean="0"/>
          </a:p>
          <a:p>
            <a:pPr marL="0" indent="0">
              <a:buNone/>
            </a:pPr>
            <a:endParaRPr lang="en-US" dirty="0" smtClean="0"/>
          </a:p>
          <a:p>
            <a:endParaRPr lang="en-US" dirty="0" smtClean="0"/>
          </a:p>
          <a:p>
            <a:endParaRPr lang="en-C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normAutofit fontScale="90000"/>
          </a:bodyPr>
          <a:lstStyle/>
          <a:p>
            <a:pPr eaLnBrk="1" hangingPunct="1"/>
            <a:r>
              <a:rPr lang="en-US" dirty="0" smtClean="0"/>
              <a:t>Unified Search Interface</a:t>
            </a:r>
            <a:br>
              <a:rPr lang="en-US" dirty="0" smtClean="0"/>
            </a:br>
            <a:endParaRPr lang="en-US" sz="2800" dirty="0"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en-US" sz="3200" dirty="0" smtClean="0"/>
              <a:t>Technical Details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USI: Single Search Box</a:t>
            </a:r>
            <a:endParaRPr lang="en-CA" dirty="0"/>
          </a:p>
        </p:txBody>
      </p:sp>
      <p:pic>
        <p:nvPicPr>
          <p:cNvPr id="87042" name="Picture 2"/>
          <p:cNvPicPr>
            <a:picLocks noChangeAspect="1" noChangeArrowheads="1"/>
          </p:cNvPicPr>
          <p:nvPr/>
        </p:nvPicPr>
        <p:blipFill>
          <a:blip r:embed="rId3" cstate="print"/>
          <a:srcRect/>
          <a:stretch>
            <a:fillRect/>
          </a:stretch>
        </p:blipFill>
        <p:spPr bwMode="auto">
          <a:xfrm>
            <a:off x="165880" y="2362200"/>
            <a:ext cx="8597119" cy="3581400"/>
          </a:xfrm>
          <a:prstGeom prst="rect">
            <a:avLst/>
          </a:prstGeom>
          <a:noFill/>
          <a:ln w="9525">
            <a:solidFill>
              <a:schemeClr val="accent1">
                <a:alpha val="97000"/>
              </a:schemeClr>
            </a:solidFill>
            <a:miter lim="800000"/>
            <a:headEnd/>
            <a:tailEnd/>
          </a:ln>
        </p:spPr>
      </p:pic>
    </p:spTree>
    <p:extLst>
      <p:ext uri="{BB962C8B-B14F-4D97-AF65-F5344CB8AC3E}">
        <p14:creationId xmlns:p14="http://schemas.microsoft.com/office/powerpoint/2010/main" val="20433764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r>
              <a:rPr lang="en-US" dirty="0" smtClean="0"/>
              <a:t>USI: Bento Box Layout</a:t>
            </a:r>
            <a:endParaRPr lang="en-CA" dirty="0"/>
          </a:p>
        </p:txBody>
      </p:sp>
      <p:pic>
        <p:nvPicPr>
          <p:cNvPr id="16386" name="Picture 2"/>
          <p:cNvPicPr>
            <a:picLocks noGrp="1" noChangeAspect="1" noChangeArrowheads="1"/>
          </p:cNvPicPr>
          <p:nvPr>
            <p:ph idx="1"/>
          </p:nvPr>
        </p:nvPicPr>
        <p:blipFill>
          <a:blip r:embed="rId3" cstate="print"/>
          <a:srcRect/>
          <a:stretch>
            <a:fillRect/>
          </a:stretch>
        </p:blipFill>
        <p:spPr bwMode="auto">
          <a:xfrm>
            <a:off x="457200" y="1752600"/>
            <a:ext cx="5140454" cy="4525963"/>
          </a:xfrm>
          <a:prstGeom prst="rect">
            <a:avLst/>
          </a:prstGeom>
          <a:noFill/>
          <a:ln w="9525">
            <a:solidFill>
              <a:schemeClr val="accent1"/>
            </a:solidFill>
            <a:miter lim="800000"/>
            <a:headEnd/>
            <a:tailEnd/>
          </a:ln>
        </p:spPr>
      </p:pic>
      <p:sp>
        <p:nvSpPr>
          <p:cNvPr id="5" name="TextBox 4"/>
          <p:cNvSpPr txBox="1"/>
          <p:nvPr/>
        </p:nvSpPr>
        <p:spPr>
          <a:xfrm>
            <a:off x="5867400" y="1828800"/>
            <a:ext cx="2590800" cy="3139321"/>
          </a:xfrm>
          <a:prstGeom prst="rect">
            <a:avLst/>
          </a:prstGeom>
          <a:noFill/>
        </p:spPr>
        <p:txBody>
          <a:bodyPr wrap="square" rtlCol="0">
            <a:spAutoFit/>
          </a:bodyPr>
          <a:lstStyle/>
          <a:p>
            <a:pPr>
              <a:buFont typeface="Arial" pitchFamily="34" charset="0"/>
              <a:buChar char="•"/>
            </a:pPr>
            <a:endParaRPr lang="en-US" dirty="0" smtClean="0"/>
          </a:p>
          <a:p>
            <a:pPr>
              <a:buFont typeface="Arial" pitchFamily="34" charset="0"/>
              <a:buChar char="•"/>
            </a:pPr>
            <a:r>
              <a:rPr lang="en-US" dirty="0" smtClean="0"/>
              <a:t>Primary layout is by format</a:t>
            </a:r>
          </a:p>
          <a:p>
            <a:pPr>
              <a:buFont typeface="Arial" pitchFamily="34" charset="0"/>
              <a:buChar char="•"/>
            </a:pPr>
            <a:endParaRPr lang="en-US" dirty="0"/>
          </a:p>
          <a:p>
            <a:pPr>
              <a:buFont typeface="Arial" pitchFamily="34" charset="0"/>
              <a:buChar char="•"/>
            </a:pPr>
            <a:r>
              <a:rPr lang="en-US" dirty="0" smtClean="0"/>
              <a:t>Right side presents service and help information</a:t>
            </a:r>
          </a:p>
          <a:p>
            <a:pPr>
              <a:buFont typeface="Arial" pitchFamily="34" charset="0"/>
              <a:buChar char="•"/>
            </a:pPr>
            <a:endParaRPr lang="en-US" dirty="0"/>
          </a:p>
          <a:p>
            <a:pPr>
              <a:buFont typeface="Arial" pitchFamily="34" charset="0"/>
              <a:buChar char="•"/>
            </a:pPr>
            <a:r>
              <a:rPr lang="en-US" dirty="0" smtClean="0"/>
              <a:t>Links to more results are sensitive to topic and format</a:t>
            </a:r>
            <a:endParaRPr lang="en-C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smtClean="0"/>
              <a:t>USI Modules</a:t>
            </a:r>
          </a:p>
        </p:txBody>
      </p:sp>
      <p:pic>
        <p:nvPicPr>
          <p:cNvPr id="4099" name="Content Placeholder 7" descr="modules.jpg"/>
          <p:cNvPicPr>
            <a:picLocks noGrp="1" noChangeAspect="1"/>
          </p:cNvPicPr>
          <p:nvPr>
            <p:ph idx="1"/>
          </p:nvPr>
        </p:nvPicPr>
        <p:blipFill>
          <a:blip r:embed="rId3" cstate="print"/>
          <a:stretch>
            <a:fillRect/>
          </a:stretch>
        </p:blipFill>
        <p:spPr>
          <a:xfrm>
            <a:off x="1636101" y="1935163"/>
            <a:ext cx="5871798" cy="4389437"/>
          </a:xfr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t>USI Modules</a:t>
            </a:r>
          </a:p>
        </p:txBody>
      </p:sp>
      <p:sp>
        <p:nvSpPr>
          <p:cNvPr id="5123" name="Content Placeholder 2"/>
          <p:cNvSpPr>
            <a:spLocks noGrp="1"/>
          </p:cNvSpPr>
          <p:nvPr>
            <p:ph sz="half" idx="1"/>
          </p:nvPr>
        </p:nvSpPr>
        <p:spPr>
          <a:ln/>
        </p:spPr>
        <p:style>
          <a:lnRef idx="2">
            <a:schemeClr val="accent2"/>
          </a:lnRef>
          <a:fillRef idx="1">
            <a:schemeClr val="lt1"/>
          </a:fillRef>
          <a:effectRef idx="0">
            <a:schemeClr val="accent2"/>
          </a:effectRef>
          <a:fontRef idx="minor">
            <a:schemeClr val="dk1"/>
          </a:fontRef>
        </p:style>
        <p:txBody>
          <a:bodyPr>
            <a:normAutofit fontScale="32500" lnSpcReduction="20000"/>
          </a:bodyPr>
          <a:lstStyle/>
          <a:p>
            <a:pPr>
              <a:buFont typeface="Arial" charset="0"/>
              <a:buNone/>
            </a:pPr>
            <a:endParaRPr lang="en-US" sz="2800" dirty="0" smtClean="0"/>
          </a:p>
          <a:p>
            <a:pPr>
              <a:buFont typeface="Arial" charset="0"/>
              <a:buNone/>
            </a:pPr>
            <a:r>
              <a:rPr lang="en-US" sz="9600" dirty="0" smtClean="0"/>
              <a:t>	</a:t>
            </a:r>
            <a:r>
              <a:rPr lang="en-US" sz="7400" dirty="0" smtClean="0"/>
              <a:t>Summon Based Modules</a:t>
            </a:r>
            <a:r>
              <a:rPr lang="en-US" sz="3400" dirty="0" smtClean="0"/>
              <a:t>	</a:t>
            </a:r>
          </a:p>
          <a:p>
            <a:pPr>
              <a:buFont typeface="Arial" charset="0"/>
              <a:buNone/>
            </a:pPr>
            <a:endParaRPr lang="en-US" sz="4200" dirty="0"/>
          </a:p>
          <a:p>
            <a:pPr>
              <a:buFont typeface="Arial" charset="0"/>
              <a:buNone/>
            </a:pPr>
            <a:endParaRPr lang="en-US" sz="4200" dirty="0" smtClean="0"/>
          </a:p>
          <a:p>
            <a:pPr>
              <a:buFont typeface="Arial" charset="0"/>
              <a:buNone/>
            </a:pPr>
            <a:r>
              <a:rPr lang="en-US" sz="4200" dirty="0" smtClean="0"/>
              <a:t>	</a:t>
            </a:r>
            <a:r>
              <a:rPr lang="en-US" sz="7200" dirty="0" smtClean="0"/>
              <a:t>1. Articles</a:t>
            </a:r>
          </a:p>
          <a:p>
            <a:pPr>
              <a:buFont typeface="Arial" charset="0"/>
              <a:buNone/>
            </a:pPr>
            <a:r>
              <a:rPr lang="en-US" sz="7200" dirty="0" smtClean="0"/>
              <a:t>	2. Books</a:t>
            </a:r>
          </a:p>
          <a:p>
            <a:pPr>
              <a:buFont typeface="Arial" charset="0"/>
              <a:buNone/>
            </a:pPr>
            <a:r>
              <a:rPr lang="en-US" sz="7200" dirty="0" smtClean="0"/>
              <a:t>	3. Journals</a:t>
            </a:r>
            <a:r>
              <a:rPr lang="en-US" sz="4200" dirty="0" smtClean="0"/>
              <a:t/>
            </a:r>
            <a:br>
              <a:rPr lang="en-US" sz="4200" dirty="0" smtClean="0"/>
            </a:br>
            <a:endParaRPr lang="en-US" sz="4200" dirty="0" smtClean="0"/>
          </a:p>
          <a:p>
            <a:pPr>
              <a:buFont typeface="Arial" charset="0"/>
              <a:buNone/>
            </a:pPr>
            <a:r>
              <a:rPr lang="en-US" sz="4200" dirty="0" smtClean="0"/>
              <a:t>		</a:t>
            </a:r>
          </a:p>
          <a:p>
            <a:pPr>
              <a:buFont typeface="Arial" charset="0"/>
              <a:buNone/>
            </a:pPr>
            <a:r>
              <a:rPr lang="en-US" sz="4200" dirty="0" smtClean="0"/>
              <a:t/>
            </a:r>
            <a:br>
              <a:rPr lang="en-US" sz="4200" dirty="0" smtClean="0"/>
            </a:br>
            <a:r>
              <a:rPr lang="en-US" sz="1800" dirty="0" smtClean="0"/>
              <a:t/>
            </a:r>
            <a:br>
              <a:rPr lang="en-US" sz="1800"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t>
            </a:r>
          </a:p>
        </p:txBody>
      </p:sp>
      <p:sp>
        <p:nvSpPr>
          <p:cNvPr id="3" name="Content Placeholder 2"/>
          <p:cNvSpPr>
            <a:spLocks noGrp="1"/>
          </p:cNvSpPr>
          <p:nvPr>
            <p:ph sz="half" idx="2"/>
          </p:nvPr>
        </p:nvSpPr>
        <p:spPr>
          <a:xfrm>
            <a:off x="4572000" y="1905000"/>
            <a:ext cx="4038600" cy="4434840"/>
          </a:xfrm>
          <a:ln/>
        </p:spPr>
        <p:style>
          <a:lnRef idx="2">
            <a:schemeClr val="accent2"/>
          </a:lnRef>
          <a:fillRef idx="1">
            <a:schemeClr val="lt1"/>
          </a:fillRef>
          <a:effectRef idx="0">
            <a:schemeClr val="accent2"/>
          </a:effectRef>
          <a:fontRef idx="minor">
            <a:schemeClr val="dk1"/>
          </a:fontRef>
        </p:style>
        <p:txBody>
          <a:bodyPr>
            <a:normAutofit fontScale="32500" lnSpcReduction="20000"/>
          </a:bodyPr>
          <a:lstStyle/>
          <a:p>
            <a:endParaRPr lang="en-US" dirty="0" smtClean="0"/>
          </a:p>
          <a:p>
            <a:endParaRPr lang="en-US" dirty="0"/>
          </a:p>
          <a:p>
            <a:pPr marL="0" indent="0">
              <a:buNone/>
            </a:pPr>
            <a:r>
              <a:rPr lang="en-US" sz="7400" dirty="0" smtClean="0"/>
              <a:t>In House Modules</a:t>
            </a:r>
          </a:p>
          <a:p>
            <a:pPr marL="0" indent="0">
              <a:buNone/>
            </a:pPr>
            <a:endParaRPr lang="en-US" sz="7400" dirty="0" smtClean="0"/>
          </a:p>
          <a:p>
            <a:pPr marL="0" indent="0">
              <a:buNone/>
            </a:pPr>
            <a:r>
              <a:rPr lang="en-US" sz="7400" dirty="0" smtClean="0"/>
              <a:t>1. Research Databases</a:t>
            </a:r>
          </a:p>
          <a:p>
            <a:pPr marL="0" indent="0">
              <a:buNone/>
            </a:pPr>
            <a:r>
              <a:rPr lang="en-US" sz="7400" dirty="0" smtClean="0"/>
              <a:t>2. Research </a:t>
            </a:r>
            <a:r>
              <a:rPr lang="en-US" sz="7400" dirty="0"/>
              <a:t>Guides </a:t>
            </a:r>
            <a:endParaRPr lang="en-US" sz="7400" dirty="0" smtClean="0"/>
          </a:p>
          <a:p>
            <a:pPr marL="0" indent="0">
              <a:buNone/>
            </a:pPr>
            <a:r>
              <a:rPr lang="en-US" sz="7400" dirty="0" smtClean="0"/>
              <a:t>3. Research </a:t>
            </a:r>
            <a:r>
              <a:rPr lang="en-US" sz="7400" dirty="0"/>
              <a:t>Help	</a:t>
            </a:r>
            <a:endParaRPr lang="en-US" sz="7400" dirty="0" smtClean="0"/>
          </a:p>
          <a:p>
            <a:pPr marL="0" indent="0">
              <a:buNone/>
            </a:pPr>
            <a:r>
              <a:rPr lang="en-US" sz="7400" dirty="0" smtClean="0"/>
              <a:t>4. More options</a:t>
            </a:r>
          </a:p>
          <a:p>
            <a:pPr marL="0" indent="0">
              <a:buNone/>
            </a:pPr>
            <a:r>
              <a:rPr lang="en-US" sz="7400" dirty="0" smtClean="0"/>
              <a:t>5. Branches</a:t>
            </a:r>
            <a:r>
              <a:rPr lang="en-US" sz="7400" dirty="0"/>
              <a:t>	</a:t>
            </a:r>
            <a:endParaRPr lang="en-US" sz="7400" dirty="0" smtClean="0"/>
          </a:p>
          <a:p>
            <a:pPr marL="0" indent="0">
              <a:buNone/>
            </a:pPr>
            <a:r>
              <a:rPr lang="en-US" sz="7400" dirty="0" smtClean="0"/>
              <a:t>6. Web pages</a:t>
            </a:r>
          </a:p>
          <a:p>
            <a:pPr marL="0" indent="0">
              <a:buNone/>
            </a:pPr>
            <a:r>
              <a:rPr lang="en-US" sz="7400" dirty="0" smtClean="0"/>
              <a:t>7. Best </a:t>
            </a:r>
            <a:r>
              <a:rPr lang="en-US" sz="7400" dirty="0"/>
              <a:t>Bets</a:t>
            </a:r>
            <a:endParaRPr lang="en-US" sz="8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Three Programming Features</a:t>
            </a:r>
            <a:endParaRPr lang="en-US" dirty="0"/>
          </a:p>
        </p:txBody>
      </p:sp>
      <p:sp>
        <p:nvSpPr>
          <p:cNvPr id="3" name="Content Placeholder 2"/>
          <p:cNvSpPr>
            <a:spLocks noGrp="1"/>
          </p:cNvSpPr>
          <p:nvPr>
            <p:ph idx="1"/>
          </p:nvPr>
        </p:nvSpPr>
        <p:spPr/>
        <p:txBody>
          <a:bodyPr/>
          <a:lstStyle/>
          <a:p>
            <a:pPr marL="514350" indent="-514350">
              <a:buAutoNum type="arabicPeriod"/>
            </a:pPr>
            <a:endParaRPr lang="en-US" dirty="0" smtClean="0"/>
          </a:p>
          <a:p>
            <a:pPr marL="514350" indent="-514350">
              <a:buAutoNum type="arabicPeriod"/>
            </a:pPr>
            <a:r>
              <a:rPr lang="en-US" dirty="0" smtClean="0"/>
              <a:t>Sub-setting Summon results into content types</a:t>
            </a:r>
          </a:p>
          <a:p>
            <a:pPr marL="514350" indent="-514350">
              <a:buFont typeface="+mj-lt"/>
              <a:buAutoNum type="arabicPeriod"/>
            </a:pPr>
            <a:endParaRPr lang="en-US" dirty="0"/>
          </a:p>
          <a:p>
            <a:pPr marL="514350" indent="-514350">
              <a:buFont typeface="Wingdings 2"/>
              <a:buAutoNum type="arabicPeriod"/>
            </a:pPr>
            <a:r>
              <a:rPr lang="en-US" dirty="0" smtClean="0"/>
              <a:t>Leveraging Summon subject </a:t>
            </a:r>
            <a:r>
              <a:rPr lang="en-US" dirty="0"/>
              <a:t>facets </a:t>
            </a:r>
            <a:r>
              <a:rPr lang="en-US" dirty="0" smtClean="0"/>
              <a:t>to </a:t>
            </a:r>
            <a:r>
              <a:rPr lang="en-US" dirty="0"/>
              <a:t>create intelligent guidance</a:t>
            </a:r>
          </a:p>
          <a:p>
            <a:pPr marL="514350" indent="-514350">
              <a:buAutoNum type="arabicPeriod"/>
            </a:pPr>
            <a:endParaRPr lang="en-US" dirty="0" smtClean="0"/>
          </a:p>
          <a:p>
            <a:pPr marL="514350" indent="-514350">
              <a:buAutoNum type="arabicPeriod"/>
            </a:pPr>
            <a:r>
              <a:rPr lang="en-US" dirty="0" smtClean="0"/>
              <a:t>Designed with assessment in mind</a:t>
            </a:r>
            <a:endParaRPr lang="en-US" dirty="0"/>
          </a:p>
        </p:txBody>
      </p:sp>
    </p:spTree>
    <p:extLst>
      <p:ext uri="{BB962C8B-B14F-4D97-AF65-F5344CB8AC3E}">
        <p14:creationId xmlns:p14="http://schemas.microsoft.com/office/powerpoint/2010/main" val="27053884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fontScale="90000"/>
          </a:bodyPr>
          <a:lstStyle/>
          <a:p>
            <a:pPr eaLnBrk="1" hangingPunct="1"/>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t>
            </a:r>
            <a:br>
              <a:rPr lang="en-US" dirty="0" smtClean="0"/>
            </a:br>
            <a:r>
              <a:rPr lang="en-US" dirty="0" smtClean="0"/>
              <a:t>The Summon API</a:t>
            </a:r>
            <a:br>
              <a:rPr lang="en-US" dirty="0" smtClean="0"/>
            </a:br>
            <a:r>
              <a:rPr lang="en-US" dirty="0" smtClean="0"/>
              <a:t>  How – do we use it?</a:t>
            </a:r>
          </a:p>
        </p:txBody>
      </p:sp>
      <p:sp>
        <p:nvSpPr>
          <p:cNvPr id="10243" name="Content Placeholder 2"/>
          <p:cNvSpPr>
            <a:spLocks noGrp="1"/>
          </p:cNvSpPr>
          <p:nvPr>
            <p:ph idx="1"/>
          </p:nvPr>
        </p:nvSpPr>
        <p:spPr>
          <a:xfrm>
            <a:off x="457200" y="2286000"/>
            <a:ext cx="8229600" cy="4389120"/>
          </a:xfrm>
        </p:spPr>
        <p:txBody>
          <a:bodyPr/>
          <a:lstStyle/>
          <a:p>
            <a:pPr eaLnBrk="1" hangingPunct="1">
              <a:buNone/>
            </a:pPr>
            <a:r>
              <a:rPr lang="en-US" dirty="0" smtClean="0"/>
              <a:t>FACETS: The Summon API provides facets</a:t>
            </a:r>
            <a:br>
              <a:rPr lang="en-US" dirty="0" smtClean="0"/>
            </a:br>
            <a:endParaRPr lang="en-US" dirty="0" smtClean="0"/>
          </a:p>
          <a:p>
            <a:pPr eaLnBrk="1" hangingPunct="1">
              <a:buFont typeface="Arial" charset="0"/>
              <a:buNone/>
            </a:pPr>
            <a:r>
              <a:rPr lang="en-US" dirty="0" smtClean="0"/>
              <a:t>Query: Biology</a:t>
            </a:r>
          </a:p>
          <a:p>
            <a:pPr eaLnBrk="1" hangingPunct="1">
              <a:buFont typeface="Arial" charset="0"/>
              <a:buNone/>
            </a:pPr>
            <a:r>
              <a:rPr lang="en-US" sz="1400" dirty="0" smtClean="0"/>
              <a:t>&lt;?xml version="1.0" encoding="UTF-8"?&gt;</a:t>
            </a:r>
          </a:p>
          <a:p>
            <a:pPr eaLnBrk="1" hangingPunct="1">
              <a:buFont typeface="Arial" charset="0"/>
              <a:buNone/>
            </a:pPr>
            <a:r>
              <a:rPr lang="en-US" sz="1400" dirty="0" smtClean="0"/>
              <a:t>...</a:t>
            </a:r>
          </a:p>
          <a:p>
            <a:pPr eaLnBrk="1" hangingPunct="1">
              <a:buFont typeface="Arial" charset="0"/>
              <a:buNone/>
            </a:pPr>
            <a:r>
              <a:rPr lang="en-US" sz="1400" dirty="0" smtClean="0"/>
              <a:t>	&lt;</a:t>
            </a:r>
            <a:r>
              <a:rPr lang="en-US" sz="1400" dirty="0" err="1" smtClean="0"/>
              <a:t>facetFields</a:t>
            </a:r>
            <a:r>
              <a:rPr lang="en-US" sz="1400" dirty="0" smtClean="0"/>
              <a:t>&gt;</a:t>
            </a:r>
          </a:p>
          <a:p>
            <a:pPr eaLnBrk="1" hangingPunct="1">
              <a:buFont typeface="Arial" charset="0"/>
              <a:buNone/>
            </a:pPr>
            <a:r>
              <a:rPr lang="en-US" sz="1400" dirty="0" smtClean="0"/>
              <a:t>		&lt;</a:t>
            </a:r>
            <a:r>
              <a:rPr lang="en-US" sz="1400" dirty="0" err="1" smtClean="0"/>
              <a:t>facetField</a:t>
            </a:r>
            <a:r>
              <a:rPr lang="en-US" sz="1400" dirty="0" smtClean="0"/>
              <a:t>&gt; </a:t>
            </a:r>
          </a:p>
          <a:p>
            <a:pPr eaLnBrk="1" hangingPunct="1">
              <a:buFont typeface="Arial" charset="0"/>
              <a:buNone/>
            </a:pPr>
            <a:r>
              <a:rPr lang="en-US" sz="1400" dirty="0" smtClean="0"/>
              <a:t>			&lt;</a:t>
            </a:r>
            <a:r>
              <a:rPr lang="en-US" sz="1400" dirty="0" err="1" smtClean="0"/>
              <a:t>facetCount</a:t>
            </a:r>
            <a:r>
              <a:rPr lang="en-US" sz="1400" dirty="0" smtClean="0"/>
              <a:t> value="biology"   count="6111524"/&gt;</a:t>
            </a:r>
          </a:p>
          <a:p>
            <a:pPr eaLnBrk="1" hangingPunct="1">
              <a:buFont typeface="Arial" charset="0"/>
              <a:buNone/>
            </a:pPr>
            <a:r>
              <a:rPr lang="en-US" sz="1400" dirty="0" smtClean="0"/>
              <a:t>			&lt;</a:t>
            </a:r>
            <a:r>
              <a:rPr lang="en-US" sz="1400" dirty="0" err="1" smtClean="0"/>
              <a:t>facetCount</a:t>
            </a:r>
            <a:r>
              <a:rPr lang="en-US" sz="1400" dirty="0" smtClean="0"/>
              <a:t> value="medicine"  count="1985495"/&gt;</a:t>
            </a:r>
          </a:p>
          <a:p>
            <a:pPr eaLnBrk="1" hangingPunct="1">
              <a:buFont typeface="Arial" charset="0"/>
              <a:buNone/>
            </a:pPr>
            <a:r>
              <a:rPr lang="en-US" sz="1400" dirty="0" smtClean="0"/>
              <a:t>			&lt;</a:t>
            </a:r>
            <a:r>
              <a:rPr lang="en-US" sz="1400" dirty="0" err="1" smtClean="0"/>
              <a:t>facetCount</a:t>
            </a:r>
            <a:r>
              <a:rPr lang="en-US" sz="1400" dirty="0" smtClean="0"/>
              <a:t> value="chemistry" count="1555306"/&gt;</a:t>
            </a:r>
          </a:p>
          <a:p>
            <a:pPr eaLnBrk="1" hangingPunct="1">
              <a:buFont typeface="Arial" charset="0"/>
              <a:buNone/>
            </a:pPr>
            <a:r>
              <a:rPr lang="en-US" sz="1400" dirty="0" smtClean="0"/>
              <a:t>		&lt;/</a:t>
            </a:r>
            <a:r>
              <a:rPr lang="en-US" sz="1400" dirty="0" err="1" smtClean="0"/>
              <a:t>facetField</a:t>
            </a:r>
            <a:r>
              <a:rPr lang="en-US" sz="1400" dirty="0" smtClean="0"/>
              <a:t>&gt;</a:t>
            </a:r>
          </a:p>
          <a:p>
            <a:pPr eaLnBrk="1" hangingPunct="1">
              <a:buFont typeface="Arial" charset="0"/>
              <a:buNone/>
            </a:pPr>
            <a:r>
              <a:rPr lang="en-US" sz="1400" dirty="0" smtClean="0"/>
              <a:t>	&lt;/</a:t>
            </a:r>
            <a:r>
              <a:rPr lang="en-US" sz="1400" dirty="0" err="1" smtClean="0"/>
              <a:t>facetFields</a:t>
            </a:r>
            <a:r>
              <a:rPr lang="en-US" sz="1400" dirty="0" smtClean="0"/>
              <a:t>&gt;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additive="base">
                                        <p:cTn id="7"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43">
                                            <p:txEl>
                                              <p:pRg st="1" end="1"/>
                                            </p:txEl>
                                          </p:spTgt>
                                        </p:tgtEl>
                                        <p:attrNameLst>
                                          <p:attrName>style.visibility</p:attrName>
                                        </p:attrNameLst>
                                      </p:cBhvr>
                                      <p:to>
                                        <p:strVal val="visible"/>
                                      </p:to>
                                    </p:set>
                                    <p:anim calcmode="lin" valueType="num">
                                      <p:cBhvr additive="base">
                                        <p:cTn id="11" dur="5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24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243">
                                            <p:txEl>
                                              <p:pRg st="2" end="2"/>
                                            </p:txEl>
                                          </p:spTgt>
                                        </p:tgtEl>
                                        <p:attrNameLst>
                                          <p:attrName>style.visibility</p:attrName>
                                        </p:attrNameLst>
                                      </p:cBhvr>
                                      <p:to>
                                        <p:strVal val="visible"/>
                                      </p:to>
                                    </p:set>
                                    <p:anim calcmode="lin" valueType="num">
                                      <p:cBhvr additive="base">
                                        <p:cTn id="15" dur="5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24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243">
                                            <p:txEl>
                                              <p:pRg st="3" end="3"/>
                                            </p:txEl>
                                          </p:spTgt>
                                        </p:tgtEl>
                                        <p:attrNameLst>
                                          <p:attrName>style.visibility</p:attrName>
                                        </p:attrNameLst>
                                      </p:cBhvr>
                                      <p:to>
                                        <p:strVal val="visible"/>
                                      </p:to>
                                    </p:set>
                                    <p:anim calcmode="lin" valueType="num">
                                      <p:cBhvr additive="base">
                                        <p:cTn id="19" dur="500" fill="hold"/>
                                        <p:tgtEl>
                                          <p:spTgt spid="1024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243">
                                            <p:txEl>
                                              <p:pRg st="4" end="4"/>
                                            </p:txEl>
                                          </p:spTgt>
                                        </p:tgtEl>
                                        <p:attrNameLst>
                                          <p:attrName>style.visibility</p:attrName>
                                        </p:attrNameLst>
                                      </p:cBhvr>
                                      <p:to>
                                        <p:strVal val="visible"/>
                                      </p:to>
                                    </p:set>
                                    <p:anim calcmode="lin" valueType="num">
                                      <p:cBhvr additive="base">
                                        <p:cTn id="23" dur="500" fill="hold"/>
                                        <p:tgtEl>
                                          <p:spTgt spid="1024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24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243">
                                            <p:txEl>
                                              <p:pRg st="5" end="5"/>
                                            </p:txEl>
                                          </p:spTgt>
                                        </p:tgtEl>
                                        <p:attrNameLst>
                                          <p:attrName>style.visibility</p:attrName>
                                        </p:attrNameLst>
                                      </p:cBhvr>
                                      <p:to>
                                        <p:strVal val="visible"/>
                                      </p:to>
                                    </p:set>
                                    <p:anim calcmode="lin" valueType="num">
                                      <p:cBhvr additive="base">
                                        <p:cTn id="27" dur="500" fill="hold"/>
                                        <p:tgtEl>
                                          <p:spTgt spid="1024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24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243">
                                            <p:txEl>
                                              <p:pRg st="6" end="6"/>
                                            </p:txEl>
                                          </p:spTgt>
                                        </p:tgtEl>
                                        <p:attrNameLst>
                                          <p:attrName>style.visibility</p:attrName>
                                        </p:attrNameLst>
                                      </p:cBhvr>
                                      <p:to>
                                        <p:strVal val="visible"/>
                                      </p:to>
                                    </p:set>
                                    <p:anim calcmode="lin" valueType="num">
                                      <p:cBhvr additive="base">
                                        <p:cTn id="31" dur="500" fill="hold"/>
                                        <p:tgtEl>
                                          <p:spTgt spid="1024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24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243">
                                            <p:txEl>
                                              <p:pRg st="7" end="7"/>
                                            </p:txEl>
                                          </p:spTgt>
                                        </p:tgtEl>
                                        <p:attrNameLst>
                                          <p:attrName>style.visibility</p:attrName>
                                        </p:attrNameLst>
                                      </p:cBhvr>
                                      <p:to>
                                        <p:strVal val="visible"/>
                                      </p:to>
                                    </p:set>
                                    <p:anim calcmode="lin" valueType="num">
                                      <p:cBhvr additive="base">
                                        <p:cTn id="35" dur="500" fill="hold"/>
                                        <p:tgtEl>
                                          <p:spTgt spid="1024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024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243">
                                            <p:txEl>
                                              <p:pRg st="8" end="8"/>
                                            </p:txEl>
                                          </p:spTgt>
                                        </p:tgtEl>
                                        <p:attrNameLst>
                                          <p:attrName>style.visibility</p:attrName>
                                        </p:attrNameLst>
                                      </p:cBhvr>
                                      <p:to>
                                        <p:strVal val="visible"/>
                                      </p:to>
                                    </p:set>
                                    <p:anim calcmode="lin" valueType="num">
                                      <p:cBhvr additive="base">
                                        <p:cTn id="39" dur="500" fill="hold"/>
                                        <p:tgtEl>
                                          <p:spTgt spid="1024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024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0243">
                                            <p:txEl>
                                              <p:pRg st="9" end="9"/>
                                            </p:txEl>
                                          </p:spTgt>
                                        </p:tgtEl>
                                        <p:attrNameLst>
                                          <p:attrName>style.visibility</p:attrName>
                                        </p:attrNameLst>
                                      </p:cBhvr>
                                      <p:to>
                                        <p:strVal val="visible"/>
                                      </p:to>
                                    </p:set>
                                    <p:anim calcmode="lin" valueType="num">
                                      <p:cBhvr additive="base">
                                        <p:cTn id="43" dur="500" fill="hold"/>
                                        <p:tgtEl>
                                          <p:spTgt spid="1024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24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0243">
                                            <p:txEl>
                                              <p:pRg st="10" end="10"/>
                                            </p:txEl>
                                          </p:spTgt>
                                        </p:tgtEl>
                                        <p:attrNameLst>
                                          <p:attrName>style.visibility</p:attrName>
                                        </p:attrNameLst>
                                      </p:cBhvr>
                                      <p:to>
                                        <p:strVal val="visible"/>
                                      </p:to>
                                    </p:set>
                                    <p:anim calcmode="lin" valueType="num">
                                      <p:cBhvr additive="base">
                                        <p:cTn id="47" dur="500" fill="hold"/>
                                        <p:tgtEl>
                                          <p:spTgt spid="1024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024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fontScale="90000"/>
          </a:bodyPr>
          <a:lstStyle/>
          <a:p>
            <a:r>
              <a:rPr lang="en-US" smtClean="0"/>
              <a:t>Disciplines in the Articles Module</a:t>
            </a:r>
          </a:p>
        </p:txBody>
      </p:sp>
      <p:pic>
        <p:nvPicPr>
          <p:cNvPr id="8195" name="Content Placeholder 5" descr="biology-articles-books-wht-arrows2.jpg"/>
          <p:cNvPicPr>
            <a:picLocks noGrp="1" noChangeAspect="1"/>
          </p:cNvPicPr>
          <p:nvPr>
            <p:ph idx="1"/>
          </p:nvPr>
        </p:nvPicPr>
        <p:blipFill>
          <a:blip r:embed="rId3" cstate="print"/>
          <a:stretch>
            <a:fillRect/>
          </a:stretch>
        </p:blipFill>
        <p:spPr>
          <a:xfrm>
            <a:off x="1569831" y="1935163"/>
            <a:ext cx="6004338" cy="4389437"/>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400" dirty="0" smtClean="0"/>
              <a:t>Disciplines in the Research Databases</a:t>
            </a:r>
          </a:p>
        </p:txBody>
      </p:sp>
      <p:pic>
        <p:nvPicPr>
          <p:cNvPr id="9219" name="Content Placeholder 5" descr="rdd-disciplines.jpg"/>
          <p:cNvPicPr>
            <a:picLocks noGrp="1" noChangeAspect="1"/>
          </p:cNvPicPr>
          <p:nvPr>
            <p:ph idx="1"/>
          </p:nvPr>
        </p:nvPicPr>
        <p:blipFill>
          <a:blip r:embed="rId3" cstate="print"/>
          <a:stretch>
            <a:fillRect/>
          </a:stretch>
        </p:blipFill>
        <p:spPr>
          <a:xfrm>
            <a:off x="2857500" y="3229769"/>
            <a:ext cx="3429000" cy="1800225"/>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dirty="0" smtClean="0"/>
              <a:t>Mapping</a:t>
            </a:r>
          </a:p>
        </p:txBody>
      </p:sp>
      <p:sp>
        <p:nvSpPr>
          <p:cNvPr id="3" name="Content Placeholder 2"/>
          <p:cNvSpPr>
            <a:spLocks noGrp="1"/>
          </p:cNvSpPr>
          <p:nvPr>
            <p:ph idx="1"/>
          </p:nvPr>
        </p:nvSpPr>
        <p:spPr/>
        <p:txBody>
          <a:bodyPr/>
          <a:lstStyle/>
          <a:p>
            <a:pPr>
              <a:buFont typeface="Arial" charset="0"/>
              <a:buNone/>
            </a:pPr>
            <a:r>
              <a:rPr lang="en-US" sz="2800" smtClean="0"/>
              <a:t>Summon Discipline: Biology</a:t>
            </a:r>
            <a:br>
              <a:rPr lang="en-US" sz="2800" smtClean="0"/>
            </a:br>
            <a:r>
              <a:rPr lang="en-US" sz="2800" smtClean="0"/>
              <a:t>	but…</a:t>
            </a:r>
          </a:p>
          <a:p>
            <a:pPr>
              <a:buFont typeface="Arial" charset="0"/>
              <a:buNone/>
            </a:pPr>
            <a:r>
              <a:rPr lang="en-US" sz="2800" smtClean="0"/>
              <a:t>U of C Library: Biological Sciences</a:t>
            </a:r>
          </a:p>
          <a:p>
            <a:pPr>
              <a:buFont typeface="Arial" charset="0"/>
              <a:buNone/>
            </a:pPr>
            <a:endParaRPr lang="en-US" sz="2800" smtClean="0"/>
          </a:p>
          <a:p>
            <a:pPr>
              <a:buFont typeface="Arial" charset="0"/>
              <a:buNone/>
            </a:pPr>
            <a:endParaRPr lang="en-US" sz="2800" smtClean="0"/>
          </a:p>
        </p:txBody>
      </p:sp>
      <p:pic>
        <p:nvPicPr>
          <p:cNvPr id="4" name="Picture 3" descr="mappings3.jpg"/>
          <p:cNvPicPr>
            <a:picLocks noChangeAspect="1"/>
          </p:cNvPicPr>
          <p:nvPr/>
        </p:nvPicPr>
        <p:blipFill>
          <a:blip r:embed="rId3" cstate="print"/>
          <a:srcRect/>
          <a:stretch>
            <a:fillRect/>
          </a:stretch>
        </p:blipFill>
        <p:spPr bwMode="auto">
          <a:xfrm>
            <a:off x="0" y="3657600"/>
            <a:ext cx="9144000" cy="15303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t>Mapping</a:t>
            </a:r>
          </a:p>
        </p:txBody>
      </p:sp>
      <p:pic>
        <p:nvPicPr>
          <p:cNvPr id="11267" name="Content Placeholder 3" descr="mappings4.jpg"/>
          <p:cNvPicPr>
            <a:picLocks noGrp="1" noChangeAspect="1"/>
          </p:cNvPicPr>
          <p:nvPr>
            <p:ph idx="1"/>
          </p:nvPr>
        </p:nvPicPr>
        <p:blipFill>
          <a:blip r:embed="rId3" cstate="print"/>
          <a:srcRect/>
          <a:stretch>
            <a:fillRect/>
          </a:stretch>
        </p:blipFill>
        <p:spPr>
          <a:xfrm>
            <a:off x="1295400" y="2057400"/>
            <a:ext cx="6543675" cy="3267075"/>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t>Mapping</a:t>
            </a:r>
          </a:p>
        </p:txBody>
      </p:sp>
      <p:pic>
        <p:nvPicPr>
          <p:cNvPr id="12291" name="Content Placeholder 5" descr="rdd-disciplines.jpg"/>
          <p:cNvPicPr>
            <a:picLocks noGrp="1" noChangeAspect="1"/>
          </p:cNvPicPr>
          <p:nvPr>
            <p:ph idx="1"/>
          </p:nvPr>
        </p:nvPicPr>
        <p:blipFill>
          <a:blip r:embed="rId3" cstate="print"/>
          <a:stretch>
            <a:fillRect/>
          </a:stretch>
        </p:blipFill>
        <p:spPr>
          <a:xfrm>
            <a:off x="2857500" y="3229769"/>
            <a:ext cx="3429000" cy="1800225"/>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704088"/>
            <a:ext cx="8229600" cy="819912"/>
          </a:xfrm>
        </p:spPr>
        <p:txBody>
          <a:bodyPr/>
          <a:lstStyle/>
          <a:p>
            <a:pPr eaLnBrk="1" hangingPunct="1"/>
            <a:r>
              <a:rPr lang="en-US" dirty="0" smtClean="0"/>
              <a:t>Best Bets</a:t>
            </a:r>
          </a:p>
        </p:txBody>
      </p:sp>
      <p:pic>
        <p:nvPicPr>
          <p:cNvPr id="13315" name="Content Placeholder 5" descr="sum-recommendation2.jpg"/>
          <p:cNvPicPr>
            <a:picLocks noGrp="1" noChangeAspect="1"/>
          </p:cNvPicPr>
          <p:nvPr>
            <p:ph idx="1"/>
          </p:nvPr>
        </p:nvPicPr>
        <p:blipFill>
          <a:blip r:embed="rId3" cstate="print"/>
          <a:srcRect/>
          <a:stretch>
            <a:fillRect/>
          </a:stretch>
        </p:blipFill>
        <p:spPr>
          <a:xfrm>
            <a:off x="400050" y="1447800"/>
            <a:ext cx="8229600" cy="2717800"/>
          </a:xfrm>
        </p:spPr>
      </p:pic>
      <p:pic>
        <p:nvPicPr>
          <p:cNvPr id="7" name="Picture 6" descr="bestbet2.jpg"/>
          <p:cNvPicPr>
            <a:picLocks noChangeAspect="1"/>
          </p:cNvPicPr>
          <p:nvPr/>
        </p:nvPicPr>
        <p:blipFill>
          <a:blip r:embed="rId4" cstate="print"/>
          <a:srcRect/>
          <a:stretch>
            <a:fillRect/>
          </a:stretch>
        </p:blipFill>
        <p:spPr bwMode="auto">
          <a:xfrm>
            <a:off x="1371600" y="4419600"/>
            <a:ext cx="6286500" cy="17621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smtClean="0"/>
              <a:t>Best Bets – Back End</a:t>
            </a:r>
          </a:p>
        </p:txBody>
      </p:sp>
      <p:pic>
        <p:nvPicPr>
          <p:cNvPr id="14339" name="Content Placeholder 4" descr="best-bet.jpg"/>
          <p:cNvPicPr>
            <a:picLocks noGrp="1" noChangeAspect="1"/>
          </p:cNvPicPr>
          <p:nvPr>
            <p:ph idx="1"/>
          </p:nvPr>
        </p:nvPicPr>
        <p:blipFill>
          <a:blip r:embed="rId3" cstate="print"/>
          <a:stretch>
            <a:fillRect/>
          </a:stretch>
        </p:blipFill>
        <p:spPr>
          <a:xfrm>
            <a:off x="457200" y="2176519"/>
            <a:ext cx="8229600" cy="3906724"/>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t>Technical </a:t>
            </a:r>
            <a:r>
              <a:rPr lang="en-US" dirty="0" smtClean="0"/>
              <a:t>Specs.</a:t>
            </a:r>
          </a:p>
        </p:txBody>
      </p:sp>
      <p:sp>
        <p:nvSpPr>
          <p:cNvPr id="3" name="Content Placeholder 2"/>
          <p:cNvSpPr>
            <a:spLocks noGrp="1"/>
          </p:cNvSpPr>
          <p:nvPr>
            <p:ph idx="1"/>
          </p:nvPr>
        </p:nvSpPr>
        <p:spPr/>
        <p:txBody>
          <a:bodyPr>
            <a:normAutofit fontScale="92500" lnSpcReduction="10000"/>
          </a:bodyPr>
          <a:lstStyle/>
          <a:p>
            <a:pPr>
              <a:buFont typeface="Arial" charset="0"/>
              <a:buNone/>
            </a:pPr>
            <a:r>
              <a:rPr lang="en-US" sz="2400" dirty="0" smtClean="0"/>
              <a:t>Done via </a:t>
            </a:r>
            <a:r>
              <a:rPr lang="en-US" sz="2400" dirty="0" err="1" smtClean="0"/>
              <a:t>ajax</a:t>
            </a:r>
            <a:r>
              <a:rPr lang="en-US" sz="2400" dirty="0" smtClean="0"/>
              <a:t> – using </a:t>
            </a:r>
            <a:r>
              <a:rPr lang="en-US" sz="2400" dirty="0" err="1" smtClean="0"/>
              <a:t>jquery</a:t>
            </a:r>
            <a:r>
              <a:rPr lang="en-US" sz="2400" dirty="0" smtClean="0"/>
              <a:t> &amp; XML transforms</a:t>
            </a:r>
            <a:br>
              <a:rPr lang="en-US" sz="2400" dirty="0" smtClean="0"/>
            </a:br>
            <a:r>
              <a:rPr lang="en-US" sz="2400" smtClean="0"/>
              <a:t/>
            </a:r>
            <a:br>
              <a:rPr lang="en-US" sz="2400" smtClean="0"/>
            </a:br>
            <a:r>
              <a:rPr lang="en-US" sz="2400" smtClean="0"/>
              <a:t>Search </a:t>
            </a:r>
            <a:r>
              <a:rPr lang="en-US" sz="2400" dirty="0" smtClean="0"/>
              <a:t>Model:</a:t>
            </a:r>
          </a:p>
          <a:p>
            <a:pPr>
              <a:buFont typeface="Arial" charset="0"/>
              <a:buNone/>
            </a:pPr>
            <a:r>
              <a:rPr lang="en-US" sz="2400" dirty="0" smtClean="0"/>
              <a:t>	</a:t>
            </a:r>
            <a:r>
              <a:rPr lang="en-US" sz="1800" dirty="0" smtClean="0"/>
              <a:t>index.php </a:t>
            </a:r>
            <a:r>
              <a:rPr lang="en-US" sz="1800" dirty="0" smtClean="0">
                <a:sym typeface="Wingdings" pitchFamily="2" charset="2"/>
              </a:rPr>
              <a:t> </a:t>
            </a:r>
            <a:r>
              <a:rPr lang="en-US" sz="1800" dirty="0" err="1" smtClean="0">
                <a:sym typeface="Wingdings" pitchFamily="2" charset="2"/>
              </a:rPr>
              <a:t>ajax</a:t>
            </a:r>
            <a:r>
              <a:rPr lang="en-US" sz="1800" dirty="0" smtClean="0">
                <a:sym typeface="Wingdings" pitchFamily="2" charset="2"/>
              </a:rPr>
              <a:t>  </a:t>
            </a:r>
            <a:r>
              <a:rPr lang="en-US" sz="1800" dirty="0" err="1" smtClean="0">
                <a:sym typeface="Wingdings" pitchFamily="2" charset="2"/>
              </a:rPr>
              <a:t>php</a:t>
            </a:r>
            <a:r>
              <a:rPr lang="en-US" sz="1800" dirty="0" smtClean="0">
                <a:sym typeface="Wingdings" pitchFamily="2" charset="2"/>
              </a:rPr>
              <a:t> processing  </a:t>
            </a:r>
            <a:r>
              <a:rPr lang="en-US" sz="1800" dirty="0" err="1" smtClean="0">
                <a:sym typeface="Wingdings" pitchFamily="2" charset="2"/>
              </a:rPr>
              <a:t>api</a:t>
            </a:r>
            <a:r>
              <a:rPr lang="en-US" sz="1800" dirty="0" smtClean="0">
                <a:sym typeface="Wingdings" pitchFamily="2" charset="2"/>
              </a:rPr>
              <a:t>  xml  filter xml  returns results</a:t>
            </a:r>
            <a:endParaRPr lang="en-US" sz="1800" dirty="0" smtClean="0"/>
          </a:p>
          <a:p>
            <a:pPr>
              <a:buFont typeface="Arial" charset="0"/>
              <a:buNone/>
            </a:pPr>
            <a:r>
              <a:rPr lang="en-US" sz="2400" dirty="0" smtClean="0"/>
              <a:t>	</a:t>
            </a:r>
            <a:br>
              <a:rPr lang="en-US" sz="2400" dirty="0" smtClean="0"/>
            </a:br>
            <a:r>
              <a:rPr lang="en-US" sz="2400" dirty="0" smtClean="0"/>
              <a:t>Query.js</a:t>
            </a:r>
            <a:r>
              <a:rPr lang="en-US" dirty="0" smtClean="0"/>
              <a:t/>
            </a:r>
            <a:br>
              <a:rPr lang="en-US" dirty="0" smtClean="0"/>
            </a:br>
            <a:r>
              <a:rPr lang="en-US" sz="1400" dirty="0" smtClean="0"/>
              <a:t> 		$.</a:t>
            </a:r>
            <a:r>
              <a:rPr lang="en-US" sz="1400" dirty="0" err="1" smtClean="0"/>
              <a:t>ajax</a:t>
            </a:r>
            <a:r>
              <a:rPr lang="en-US" sz="1400" dirty="0" smtClean="0"/>
              <a:t>({</a:t>
            </a:r>
          </a:p>
          <a:p>
            <a:pPr>
              <a:buFont typeface="Arial" charset="0"/>
              <a:buNone/>
            </a:pPr>
            <a:r>
              <a:rPr lang="en-US" sz="1400" dirty="0" smtClean="0"/>
              <a:t>			type: "POST",</a:t>
            </a:r>
          </a:p>
          <a:p>
            <a:pPr>
              <a:buFont typeface="Arial" charset="0"/>
              <a:buNone/>
            </a:pPr>
            <a:r>
              <a:rPr lang="en-US" sz="1400" dirty="0" smtClean="0"/>
              <a:t>			</a:t>
            </a:r>
            <a:r>
              <a:rPr lang="en-US" sz="1400" dirty="0" err="1" smtClean="0"/>
              <a:t>url</a:t>
            </a:r>
            <a:r>
              <a:rPr lang="en-US" sz="1400" dirty="0" smtClean="0"/>
              <a:t>: "submit.php",</a:t>
            </a:r>
          </a:p>
          <a:p>
            <a:pPr>
              <a:buFont typeface="Arial" charset="0"/>
              <a:buNone/>
            </a:pPr>
            <a:r>
              <a:rPr lang="en-US" sz="1400" dirty="0" smtClean="0"/>
              <a:t>			</a:t>
            </a:r>
            <a:r>
              <a:rPr lang="en-US" sz="1400" dirty="0" err="1" smtClean="0"/>
              <a:t>async</a:t>
            </a:r>
            <a:r>
              <a:rPr lang="en-US" sz="1400" dirty="0" smtClean="0"/>
              <a:t>: true,</a:t>
            </a:r>
          </a:p>
          <a:p>
            <a:pPr>
              <a:buFont typeface="Arial" charset="0"/>
              <a:buNone/>
            </a:pPr>
            <a:r>
              <a:rPr lang="en-US" sz="1400" dirty="0" smtClean="0"/>
              <a:t>			</a:t>
            </a:r>
            <a:r>
              <a:rPr lang="en-US" sz="1400" dirty="0" err="1" smtClean="0"/>
              <a:t>dataType</a:t>
            </a:r>
            <a:r>
              <a:rPr lang="en-US" sz="1400" dirty="0" smtClean="0"/>
              <a:t>: "html",</a:t>
            </a:r>
          </a:p>
          <a:p>
            <a:pPr>
              <a:buFont typeface="Arial" charset="0"/>
              <a:buNone/>
            </a:pPr>
            <a:r>
              <a:rPr lang="en-US" sz="1400" dirty="0" smtClean="0"/>
              <a:t>			data: "query="+query+"&amp;type=</a:t>
            </a:r>
            <a:r>
              <a:rPr lang="en-US" sz="1400" dirty="0" err="1" smtClean="0"/>
              <a:t>booksmedia</a:t>
            </a:r>
            <a:r>
              <a:rPr lang="en-US" sz="1400" dirty="0" smtClean="0"/>
              <a:t>"</a:t>
            </a:r>
          </a:p>
          <a:p>
            <a:pPr>
              <a:buFont typeface="Arial" charset="0"/>
              <a:buNone/>
            </a:pPr>
            <a:r>
              <a:rPr lang="en-US" sz="1400" dirty="0" smtClean="0"/>
              <a:t>			}).done(function(html){ </a:t>
            </a:r>
          </a:p>
          <a:p>
            <a:pPr>
              <a:buFont typeface="Arial" charset="0"/>
              <a:buNone/>
            </a:pPr>
            <a:r>
              <a:rPr lang="en-US" sz="1400" dirty="0" smtClean="0"/>
              <a:t>			$("#2a").html(html);</a:t>
            </a:r>
          </a:p>
          <a:p>
            <a:pPr>
              <a:buFont typeface="Arial" charset="0"/>
              <a:buNone/>
            </a:pPr>
            <a:r>
              <a:rPr lang="en-US" sz="1400" dirty="0" smtClean="0"/>
              <a:t>			});	 </a:t>
            </a:r>
            <a:r>
              <a:rPr lang="en-US" dirty="0" smtClean="0"/>
              <a:t/>
            </a:r>
            <a:br>
              <a:rPr lang="en-US" dirty="0" smtClean="0"/>
            </a:b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274638"/>
            <a:ext cx="8229600" cy="1020762"/>
          </a:xfrm>
        </p:spPr>
        <p:txBody>
          <a:bodyPr>
            <a:normAutofit fontScale="90000"/>
          </a:bodyPr>
          <a:lstStyle/>
          <a:p>
            <a:pPr eaLnBrk="1" hangingPunct="1"/>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mtClean="0"/>
              <a:t/>
            </a:r>
            <a:br>
              <a:rPr lang="en-US" smtClean="0"/>
            </a:br>
            <a:r>
              <a:rPr lang="en-US" smtClean="0"/>
              <a:t/>
            </a:r>
            <a:br>
              <a:rPr lang="en-US" smtClean="0"/>
            </a:br>
            <a:r>
              <a:rPr lang="en-US" smtClean="0"/>
              <a:t>Logs</a:t>
            </a:r>
            <a:r>
              <a:rPr lang="en-US" dirty="0" smtClean="0"/>
              <a:t/>
            </a:r>
            <a:br>
              <a:rPr lang="en-US" dirty="0" smtClean="0"/>
            </a:br>
            <a:r>
              <a:rPr lang="en-US" sz="2800" dirty="0" smtClean="0"/>
              <a:t>NCSU uses a proxy to log their clicks</a:t>
            </a:r>
          </a:p>
        </p:txBody>
      </p:sp>
      <p:pic>
        <p:nvPicPr>
          <p:cNvPr id="4" name="Content Placeholder 3" descr="ncsu.png"/>
          <p:cNvPicPr>
            <a:picLocks noGrp="1" noChangeAspect="1"/>
          </p:cNvPicPr>
          <p:nvPr>
            <p:ph idx="1"/>
          </p:nvPr>
        </p:nvPicPr>
        <p:blipFill>
          <a:blip r:embed="rId3" cstate="print"/>
          <a:srcRect/>
          <a:stretch>
            <a:fillRect/>
          </a:stretch>
        </p:blipFill>
        <p:spPr>
          <a:xfrm>
            <a:off x="1905000" y="1600200"/>
            <a:ext cx="5353050" cy="2476500"/>
          </a:xfrm>
        </p:spPr>
      </p:pic>
      <p:pic>
        <p:nvPicPr>
          <p:cNvPr id="5" name="Picture 4" descr="url.jpg"/>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4000" contrast="88000"/>
                    </a14:imgEffect>
                  </a14:imgLayer>
                </a14:imgProps>
              </a:ext>
            </a:extLst>
          </a:blip>
          <a:srcRect/>
          <a:stretch>
            <a:fillRect/>
          </a:stretch>
        </p:blipFill>
        <p:spPr bwMode="auto">
          <a:xfrm>
            <a:off x="1524000" y="4876800"/>
            <a:ext cx="6096000" cy="200025"/>
          </a:xfrm>
          <a:prstGeom prst="rect">
            <a:avLst/>
          </a:prstGeom>
          <a:noFill/>
          <a:ln w="9525">
            <a:noFill/>
            <a:miter lim="800000"/>
            <a:headEnd/>
            <a:tailEnd/>
          </a:ln>
        </p:spPr>
      </p:pic>
      <p:pic>
        <p:nvPicPr>
          <p:cNvPr id="6" name="Picture 5" descr="url-usi.jpg"/>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4000" contrast="88000"/>
                    </a14:imgEffect>
                  </a14:imgLayer>
                </a14:imgProps>
              </a:ext>
            </a:extLst>
          </a:blip>
          <a:srcRect/>
          <a:stretch>
            <a:fillRect/>
          </a:stretch>
        </p:blipFill>
        <p:spPr bwMode="auto">
          <a:xfrm>
            <a:off x="3276600" y="5638800"/>
            <a:ext cx="2743200" cy="2000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smtClean="0"/>
              <a:t>How USI Logging is done</a:t>
            </a:r>
          </a:p>
        </p:txBody>
      </p:sp>
      <p:sp>
        <p:nvSpPr>
          <p:cNvPr id="4099" name="Content Placeholder 2"/>
          <p:cNvSpPr>
            <a:spLocks noGrp="1"/>
          </p:cNvSpPr>
          <p:nvPr>
            <p:ph idx="1"/>
          </p:nvPr>
        </p:nvSpPr>
        <p:spPr/>
        <p:txBody>
          <a:bodyPr/>
          <a:lstStyle/>
          <a:p>
            <a:pPr eaLnBrk="1" hangingPunct="1"/>
            <a:r>
              <a:rPr lang="en-US" dirty="0" smtClean="0"/>
              <a:t>Uses </a:t>
            </a:r>
            <a:r>
              <a:rPr lang="en-US" dirty="0" err="1" smtClean="0"/>
              <a:t>ajax</a:t>
            </a:r>
            <a:endParaRPr lang="en-US" dirty="0" smtClean="0"/>
          </a:p>
          <a:p>
            <a:pPr eaLnBrk="1" hangingPunct="1"/>
            <a:r>
              <a:rPr lang="en-US" dirty="0" smtClean="0"/>
              <a:t>Custom </a:t>
            </a:r>
            <a:r>
              <a:rPr lang="en-US" dirty="0" err="1" smtClean="0"/>
              <a:t>jquery</a:t>
            </a:r>
            <a:r>
              <a:rPr lang="en-US" dirty="0" smtClean="0"/>
              <a:t> function</a:t>
            </a:r>
            <a:br>
              <a:rPr lang="en-US" dirty="0" smtClean="0"/>
            </a:br>
            <a:endParaRPr lang="en-US" dirty="0" smtClean="0"/>
          </a:p>
          <a:p>
            <a:pPr eaLnBrk="1" hangingPunct="1"/>
            <a:r>
              <a:rPr lang="en-US" dirty="0" smtClean="0"/>
              <a:t>$("a").live('</a:t>
            </a:r>
            <a:r>
              <a:rPr lang="en-US" dirty="0" err="1" smtClean="0"/>
              <a:t>click',function</a:t>
            </a:r>
            <a:r>
              <a:rPr lang="en-US" dirty="0" smtClean="0"/>
              <a:t> (event) {</a:t>
            </a:r>
          </a:p>
          <a:p>
            <a:pPr eaLnBrk="1" hangingPunct="1"/>
            <a:r>
              <a:rPr lang="en-US" dirty="0" smtClean="0"/>
              <a:t>Attributes embedded  in the &lt;a </a:t>
            </a:r>
            <a:r>
              <a:rPr lang="en-US" dirty="0" err="1" smtClean="0"/>
              <a:t>href</a:t>
            </a:r>
            <a:r>
              <a:rPr lang="en-US" dirty="0" smtClean="0"/>
              <a:t> ..&gt; tag</a:t>
            </a:r>
          </a:p>
          <a:p>
            <a:pPr eaLnBrk="1" hangingPunct="1"/>
            <a:r>
              <a:rPr lang="en-US" dirty="0" smtClean="0"/>
              <a:t>Data Parameters: id, title, link, query</a:t>
            </a:r>
          </a:p>
          <a:p>
            <a:pPr eaLnBrk="1" hangingPunct="1"/>
            <a:r>
              <a:rPr lang="en-US" dirty="0" smtClean="0"/>
              <a:t>all log data exists in the &lt;a </a:t>
            </a:r>
            <a:r>
              <a:rPr lang="en-US" dirty="0" err="1" smtClean="0"/>
              <a:t>href</a:t>
            </a:r>
            <a:r>
              <a:rPr lang="en-US" dirty="0" smtClean="0"/>
              <a:t> &gt; tag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9">
                                            <p:txEl>
                                              <p:pRg st="2" end="2"/>
                                            </p:txEl>
                                          </p:spTgt>
                                        </p:tgtEl>
                                        <p:attrNameLst>
                                          <p:attrName>style.visibility</p:attrName>
                                        </p:attrNameLst>
                                      </p:cBhvr>
                                      <p:to>
                                        <p:strVal val="visible"/>
                                      </p:to>
                                    </p:set>
                                    <p:anim calcmode="lin" valueType="num">
                                      <p:cBhvr additive="base">
                                        <p:cTn id="7"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99">
                                            <p:txEl>
                                              <p:pRg st="3" end="3"/>
                                            </p:txEl>
                                          </p:spTgt>
                                        </p:tgtEl>
                                        <p:attrNameLst>
                                          <p:attrName>style.visibility</p:attrName>
                                        </p:attrNameLst>
                                      </p:cBhvr>
                                      <p:to>
                                        <p:strVal val="visible"/>
                                      </p:to>
                                    </p:set>
                                    <p:anim calcmode="lin" valueType="num">
                                      <p:cBhvr additive="base">
                                        <p:cTn id="13"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099">
                                            <p:txEl>
                                              <p:pRg st="4" end="4"/>
                                            </p:txEl>
                                          </p:spTgt>
                                        </p:tgtEl>
                                        <p:attrNameLst>
                                          <p:attrName>style.visibility</p:attrName>
                                        </p:attrNameLst>
                                      </p:cBhvr>
                                      <p:to>
                                        <p:strVal val="visible"/>
                                      </p:to>
                                    </p:set>
                                    <p:anim calcmode="lin" valueType="num">
                                      <p:cBhvr additive="base">
                                        <p:cTn id="17" dur="500" fill="hold"/>
                                        <p:tgtEl>
                                          <p:spTgt spid="4099">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099">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099">
                                            <p:txEl>
                                              <p:pRg st="5" end="5"/>
                                            </p:txEl>
                                          </p:spTgt>
                                        </p:tgtEl>
                                        <p:attrNameLst>
                                          <p:attrName>style.visibility</p:attrName>
                                        </p:attrNameLst>
                                      </p:cBhvr>
                                      <p:to>
                                        <p:strVal val="visible"/>
                                      </p:to>
                                    </p:set>
                                    <p:anim calcmode="lin" valueType="num">
                                      <p:cBhvr additive="base">
                                        <p:cTn id="21" dur="500" fill="hold"/>
                                        <p:tgtEl>
                                          <p:spTgt spid="4099">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09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dirty="0" smtClean="0"/>
              <a:t>Sample log	</a:t>
            </a:r>
          </a:p>
        </p:txBody>
      </p:sp>
      <p:sp>
        <p:nvSpPr>
          <p:cNvPr id="18435" name="Content Placeholder 2"/>
          <p:cNvSpPr>
            <a:spLocks noGrp="1"/>
          </p:cNvSpPr>
          <p:nvPr>
            <p:ph idx="1"/>
          </p:nvPr>
        </p:nvSpPr>
        <p:spPr>
          <a:xfrm>
            <a:off x="0" y="1600200"/>
            <a:ext cx="9144000" cy="4953000"/>
          </a:xfrm>
        </p:spPr>
        <p:txBody>
          <a:bodyPr/>
          <a:lstStyle/>
          <a:p>
            <a:pPr eaLnBrk="1" hangingPunct="1">
              <a:buFont typeface="Arial" charset="0"/>
              <a:buNone/>
            </a:pPr>
            <a:endParaRPr lang="en-US" sz="1200" dirty="0" smtClean="0"/>
          </a:p>
          <a:p>
            <a:pPr eaLnBrk="1" hangingPunct="1">
              <a:buFont typeface="Arial" charset="0"/>
              <a:buNone/>
            </a:pPr>
            <a:r>
              <a:rPr lang="en-US" sz="1200" dirty="0" smtClean="0"/>
              <a:t>[1/Oct/2013:14:54:00]|fire department education programs|summonBooks-1|Michigan fire department training program| </a:t>
            </a:r>
            <a:r>
              <a:rPr lang="en-US" sz="900" dirty="0" smtClean="0"/>
              <a:t>http://ucalgary.sum</a:t>
            </a:r>
          </a:p>
          <a:p>
            <a:pPr eaLnBrk="1" hangingPunct="1">
              <a:buFont typeface="Arial" charset="0"/>
              <a:buNone/>
            </a:pPr>
            <a:endParaRPr lang="en-US" sz="1400" dirty="0" smtClean="0"/>
          </a:p>
          <a:p>
            <a:pPr eaLnBrk="1" hangingPunct="1">
              <a:buFont typeface="Arial" charset="0"/>
              <a:buNone/>
            </a:pPr>
            <a:endParaRPr lang="en-US" sz="1400" dirty="0" smtClean="0"/>
          </a:p>
          <a:p>
            <a:pPr eaLnBrk="1" hangingPunct="1">
              <a:buFont typeface="Arial" charset="0"/>
              <a:buNone/>
            </a:pPr>
            <a:endParaRPr lang="en-US" sz="1400" dirty="0" smtClean="0"/>
          </a:p>
          <a:p>
            <a:pPr eaLnBrk="1" hangingPunct="1">
              <a:buFont typeface="Arial" charset="0"/>
              <a:buNone/>
            </a:pPr>
            <a:endParaRPr lang="en-US" sz="1400" dirty="0" smtClean="0"/>
          </a:p>
          <a:p>
            <a:pPr eaLnBrk="1" hangingPunct="1">
              <a:buFont typeface="Arial" charset="0"/>
              <a:buNone/>
            </a:pPr>
            <a:endParaRPr lang="en-US" sz="1400" dirty="0" smtClean="0"/>
          </a:p>
          <a:p>
            <a:pPr eaLnBrk="1" hangingPunct="1">
              <a:buFont typeface="Arial" charset="0"/>
              <a:buNone/>
            </a:pPr>
            <a:endParaRPr lang="en-US" sz="1400" dirty="0" smtClean="0"/>
          </a:p>
          <a:p>
            <a:pPr eaLnBrk="1" hangingPunct="1">
              <a:buFont typeface="Arial" charset="0"/>
              <a:buNone/>
            </a:pPr>
            <a:endParaRPr lang="en-US" sz="1400" dirty="0" smtClean="0"/>
          </a:p>
          <a:p>
            <a:pPr eaLnBrk="1" hangingPunct="1">
              <a:buFont typeface="Arial" charset="0"/>
              <a:buNone/>
            </a:pPr>
            <a:endParaRPr lang="en-US" sz="1400" dirty="0" smtClean="0"/>
          </a:p>
          <a:p>
            <a:pPr eaLnBrk="1" hangingPunct="1">
              <a:buFont typeface="Arial" charset="0"/>
              <a:buNone/>
            </a:pPr>
            <a:endParaRPr lang="en-US" sz="1400" dirty="0" smtClean="0"/>
          </a:p>
          <a:p>
            <a:pPr eaLnBrk="1" hangingPunct="1">
              <a:buFont typeface="Arial" charset="0"/>
              <a:buNone/>
            </a:pPr>
            <a:endParaRPr lang="en-US" sz="1400" dirty="0" smtClean="0"/>
          </a:p>
          <a:p>
            <a:pPr eaLnBrk="1" hangingPunct="1">
              <a:buFont typeface="Arial" charset="0"/>
              <a:buNone/>
            </a:pPr>
            <a:endParaRPr lang="en-US" sz="1400" dirty="0" smtClean="0"/>
          </a:p>
          <a:p>
            <a:pPr eaLnBrk="1" hangingPunct="1">
              <a:buFont typeface="Arial" charset="0"/>
              <a:buNone/>
            </a:pPr>
            <a:endParaRPr lang="en-US" sz="1400" dirty="0" smtClean="0"/>
          </a:p>
          <a:p>
            <a:pPr eaLnBrk="1" hangingPunct="1">
              <a:buFont typeface="Arial" charset="0"/>
              <a:buNone/>
            </a:pPr>
            <a:endParaRPr lang="en-US" sz="1400" dirty="0" smtClean="0"/>
          </a:p>
          <a:p>
            <a:pPr eaLnBrk="1" hangingPunct="1">
              <a:buFont typeface="Arial" charset="0"/>
              <a:buNone/>
            </a:pPr>
            <a:r>
              <a:rPr lang="en-US" sz="1600" dirty="0" smtClean="0"/>
              <a:t>[1/Oct/2013:14:52:30]|web of science|bestbet-1|BestBet-Web of Science| </a:t>
            </a:r>
            <a:r>
              <a:rPr lang="en-US" sz="1050" dirty="0" smtClean="0"/>
              <a:t>http://ezproxy.lib.ucalgary.ca/login?url=http:// </a:t>
            </a:r>
            <a:r>
              <a:rPr lang="en-US" sz="1200" dirty="0" smtClean="0"/>
              <a:t/>
            </a:r>
            <a:br>
              <a:rPr lang="en-US" sz="1200" dirty="0" smtClean="0"/>
            </a:br>
            <a:r>
              <a:rPr lang="en-US" sz="1200" dirty="0" smtClean="0"/>
              <a:t/>
            </a:r>
            <a:br>
              <a:rPr lang="en-US" sz="1200" dirty="0" smtClean="0"/>
            </a:br>
            <a:endParaRPr lang="en-US" sz="1200" dirty="0" smtClean="0"/>
          </a:p>
        </p:txBody>
      </p:sp>
      <p:pic>
        <p:nvPicPr>
          <p:cNvPr id="18436" name="Picture 3" descr="logs-book-mod-ex.jpg"/>
          <p:cNvPicPr>
            <a:picLocks noChangeAspect="1"/>
          </p:cNvPicPr>
          <p:nvPr/>
        </p:nvPicPr>
        <p:blipFill>
          <a:blip r:embed="rId3" cstate="print"/>
          <a:srcRect/>
          <a:stretch>
            <a:fillRect/>
          </a:stretch>
        </p:blipFill>
        <p:spPr bwMode="auto">
          <a:xfrm>
            <a:off x="1262063" y="2366963"/>
            <a:ext cx="6619875" cy="21240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436"/>
                                        </p:tgtEl>
                                        <p:attrNameLst>
                                          <p:attrName>style.visibility</p:attrName>
                                        </p:attrNameLst>
                                      </p:cBhvr>
                                      <p:to>
                                        <p:strVal val="visible"/>
                                      </p:to>
                                    </p:set>
                                    <p:anim calcmode="lin" valueType="num">
                                      <p:cBhvr additive="base">
                                        <p:cTn id="7" dur="500" fill="hold"/>
                                        <p:tgtEl>
                                          <p:spTgt spid="18436"/>
                                        </p:tgtEl>
                                        <p:attrNameLst>
                                          <p:attrName>ppt_x</p:attrName>
                                        </p:attrNameLst>
                                      </p:cBhvr>
                                      <p:tavLst>
                                        <p:tav tm="0">
                                          <p:val>
                                            <p:strVal val="#ppt_x"/>
                                          </p:val>
                                        </p:tav>
                                        <p:tav tm="100000">
                                          <p:val>
                                            <p:strVal val="#ppt_x"/>
                                          </p:val>
                                        </p:tav>
                                      </p:tavLst>
                                    </p:anim>
                                    <p:anim calcmode="lin" valueType="num">
                                      <p:cBhvr additive="base">
                                        <p:cTn id="8" dur="500" fill="hold"/>
                                        <p:tgtEl>
                                          <p:spTgt spid="1843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435">
                                            <p:txEl>
                                              <p:pRg st="15" end="15"/>
                                            </p:txEl>
                                          </p:spTgt>
                                        </p:tgtEl>
                                        <p:attrNameLst>
                                          <p:attrName>style.visibility</p:attrName>
                                        </p:attrNameLst>
                                      </p:cBhvr>
                                      <p:to>
                                        <p:strVal val="visible"/>
                                      </p:to>
                                    </p:set>
                                    <p:anim calcmode="lin" valueType="num">
                                      <p:cBhvr additive="base">
                                        <p:cTn id="13" dur="500" fill="hold"/>
                                        <p:tgtEl>
                                          <p:spTgt spid="18435">
                                            <p:txEl>
                                              <p:pRg st="15" end="1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435">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76200"/>
            <a:ext cx="8839200" cy="6629400"/>
          </a:xfrm>
          <a:ln>
            <a:solidFill>
              <a:schemeClr val="bg1"/>
            </a:solidFill>
          </a:ln>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pPr>
              <a:buFont typeface="Arial" charset="0"/>
              <a:buNone/>
            </a:pPr>
            <a:r>
              <a:rPr lang="en-US" sz="1400" dirty="0" smtClean="0"/>
              <a:t/>
            </a:r>
            <a:br>
              <a:rPr lang="en-US" sz="1400" dirty="0" smtClean="0"/>
            </a:br>
            <a:endParaRPr lang="en-US" sz="1400" dirty="0" smtClean="0"/>
          </a:p>
          <a:p>
            <a:pPr>
              <a:buFont typeface="Arial" charset="0"/>
              <a:buNone/>
            </a:pPr>
            <a:endParaRPr lang="en-US" sz="1200" dirty="0" smtClean="0"/>
          </a:p>
          <a:p>
            <a:pPr>
              <a:buFont typeface="Arial" charset="0"/>
              <a:buNone/>
            </a:pPr>
            <a:endParaRPr lang="en-US" sz="1200" dirty="0" smtClean="0"/>
          </a:p>
          <a:p>
            <a:pPr>
              <a:buFont typeface="Arial" charset="0"/>
              <a:buNone/>
            </a:pPr>
            <a:endParaRPr lang="en-US" sz="1200" dirty="0" smtClean="0"/>
          </a:p>
          <a:p>
            <a:pPr>
              <a:buFont typeface="Arial" charset="0"/>
              <a:buNone/>
            </a:pPr>
            <a:endParaRPr lang="en-US" sz="1200" dirty="0" smtClean="0"/>
          </a:p>
          <a:p>
            <a:pPr>
              <a:buFont typeface="Arial" charset="0"/>
              <a:buNone/>
            </a:pPr>
            <a:r>
              <a:rPr lang="en-US" sz="1200" dirty="0" smtClean="0"/>
              <a:t>[22/Aug/2013:10:38:12]|oracle books|</a:t>
            </a:r>
            <a:r>
              <a:rPr lang="en-US" sz="1200" dirty="0" smtClean="0">
                <a:solidFill>
                  <a:srgbClr val="0070C0"/>
                </a:solidFill>
              </a:rPr>
              <a:t>summonBooks-CoverImage-1</a:t>
            </a:r>
            <a:r>
              <a:rPr lang="en-US" sz="1200" dirty="0" smtClean="0"/>
              <a:t>|Oracle essentials |http://ucalgary.summon..</a:t>
            </a:r>
          </a:p>
          <a:p>
            <a:pPr>
              <a:buFont typeface="Arial" charset="0"/>
              <a:buNone/>
            </a:pPr>
            <a:endParaRPr lang="en-US" sz="1200" dirty="0" smtClean="0"/>
          </a:p>
          <a:p>
            <a:pPr>
              <a:buFont typeface="Arial" charset="0"/>
              <a:buNone/>
            </a:pPr>
            <a:r>
              <a:rPr lang="en-US" sz="1200" dirty="0" smtClean="0"/>
              <a:t>[23/Aug/2013:08:38:01]|Next-generation genomics…|</a:t>
            </a:r>
            <a:r>
              <a:rPr lang="en-US" sz="1200" dirty="0" smtClean="0">
                <a:solidFill>
                  <a:srgbClr val="0070C0"/>
                </a:solidFill>
              </a:rPr>
              <a:t>summon-Articles-fullText-1</a:t>
            </a:r>
            <a:r>
              <a:rPr lang="en-US" sz="1200" dirty="0" smtClean="0"/>
              <a:t>|Next-generation genomics…|http://ucalgar..</a:t>
            </a:r>
          </a:p>
          <a:p>
            <a:pPr>
              <a:buFont typeface="Arial" charset="0"/>
              <a:buNone/>
            </a:pPr>
            <a:endParaRPr lang="en-US" sz="1200" dirty="0" smtClean="0"/>
          </a:p>
          <a:p>
            <a:pPr>
              <a:buFont typeface="Arial" charset="0"/>
              <a:buNone/>
            </a:pPr>
            <a:r>
              <a:rPr lang="en-US" sz="1200" dirty="0" smtClean="0"/>
              <a:t>[18/Sep/2013:03:42:48]|</a:t>
            </a:r>
            <a:r>
              <a:rPr lang="en-US" sz="1200" dirty="0" err="1" smtClean="0"/>
              <a:t>giftedness|</a:t>
            </a:r>
            <a:r>
              <a:rPr lang="en-US" sz="1200" dirty="0" err="1" smtClean="0">
                <a:solidFill>
                  <a:srgbClr val="0070C0"/>
                </a:solidFill>
              </a:rPr>
              <a:t>summon</a:t>
            </a:r>
            <a:r>
              <a:rPr lang="en-US" sz="1200" dirty="0" smtClean="0">
                <a:solidFill>
                  <a:srgbClr val="0070C0"/>
                </a:solidFill>
              </a:rPr>
              <a:t>-Articles-</a:t>
            </a:r>
            <a:r>
              <a:rPr lang="en-US" sz="1200" dirty="0" err="1" smtClean="0">
                <a:solidFill>
                  <a:srgbClr val="0070C0"/>
                </a:solidFill>
              </a:rPr>
              <a:t>ViewMore</a:t>
            </a:r>
            <a:r>
              <a:rPr lang="en-US" sz="1200" dirty="0" smtClean="0">
                <a:solidFill>
                  <a:srgbClr val="0070C0"/>
                </a:solidFill>
              </a:rPr>
              <a:t>-education</a:t>
            </a:r>
            <a:r>
              <a:rPr lang="en-US" sz="1200" dirty="0" smtClean="0"/>
              <a:t>||http://ucalgary.summo..</a:t>
            </a:r>
          </a:p>
        </p:txBody>
      </p:sp>
      <p:pic>
        <p:nvPicPr>
          <p:cNvPr id="4" name="Picture 3" descr="biology-articles-books-wth-arrows.jpg"/>
          <p:cNvPicPr>
            <a:picLocks noChangeAspect="1"/>
          </p:cNvPicPr>
          <p:nvPr/>
        </p:nvPicPr>
        <p:blipFill>
          <a:blip r:embed="rId3" cstate="print"/>
          <a:stretch>
            <a:fillRect/>
          </a:stretch>
        </p:blipFill>
        <p:spPr>
          <a:xfrm>
            <a:off x="1219200" y="228600"/>
            <a:ext cx="6657975" cy="48672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3" end="13"/>
                                            </p:txEl>
                                          </p:spTgt>
                                        </p:tgtEl>
                                        <p:attrNameLst>
                                          <p:attrName>style.visibility</p:attrName>
                                        </p:attrNameLst>
                                      </p:cBhvr>
                                      <p:to>
                                        <p:strVal val="visible"/>
                                      </p:to>
                                    </p:set>
                                    <p:anim calcmode="lin" valueType="num">
                                      <p:cBhvr additive="base">
                                        <p:cTn id="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5" end="15"/>
                                            </p:txEl>
                                          </p:spTgt>
                                        </p:tgtEl>
                                        <p:attrNameLst>
                                          <p:attrName>style.visibility</p:attrName>
                                        </p:attrNameLst>
                                      </p:cBhvr>
                                      <p:to>
                                        <p:strVal val="visible"/>
                                      </p:to>
                                    </p:set>
                                    <p:anim calcmode="lin" valueType="num">
                                      <p:cBhvr additive="base">
                                        <p:cTn id="13"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7" end="17"/>
                                            </p:txEl>
                                          </p:spTgt>
                                        </p:tgtEl>
                                        <p:attrNameLst>
                                          <p:attrName>style.visibility</p:attrName>
                                        </p:attrNameLst>
                                      </p:cBhvr>
                                      <p:to>
                                        <p:strVal val="visible"/>
                                      </p:to>
                                    </p:set>
                                    <p:anim calcmode="lin" valueType="num">
                                      <p:cBhvr additive="base">
                                        <p:cTn id="19"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smtClean="0"/>
              <a:t>Launch of V 1.0</a:t>
            </a:r>
          </a:p>
        </p:txBody>
      </p:sp>
      <p:sp>
        <p:nvSpPr>
          <p:cNvPr id="3" name="Content Placeholder 2"/>
          <p:cNvSpPr>
            <a:spLocks noGrp="1"/>
          </p:cNvSpPr>
          <p:nvPr>
            <p:ph idx="1"/>
          </p:nvPr>
        </p:nvSpPr>
        <p:spPr/>
        <p:txBody>
          <a:bodyPr/>
          <a:lstStyle/>
          <a:p>
            <a:pPr algn="ctr">
              <a:buFont typeface="Arial" charset="0"/>
              <a:buNone/>
            </a:pPr>
            <a:r>
              <a:rPr lang="en-US" dirty="0" smtClean="0"/>
              <a:t/>
            </a:r>
            <a:br>
              <a:rPr lang="en-US" dirty="0" smtClean="0"/>
            </a:br>
            <a:r>
              <a:rPr lang="en-US" sz="2400" dirty="0" smtClean="0"/>
              <a:t>launched on September 7, 2012</a:t>
            </a:r>
            <a:br>
              <a:rPr lang="en-US" sz="2400" dirty="0" smtClean="0"/>
            </a:br>
            <a:r>
              <a:rPr lang="en-US" sz="2400" dirty="0" smtClean="0"/>
              <a:t/>
            </a:r>
            <a:br>
              <a:rPr lang="en-US" sz="2400" dirty="0" smtClean="0"/>
            </a:br>
            <a:r>
              <a:rPr lang="en-US" sz="2400" dirty="0" smtClean="0"/>
              <a:t> </a:t>
            </a:r>
          </a:p>
          <a:p>
            <a:pPr>
              <a:buFont typeface="Arial" charset="0"/>
              <a:buNone/>
            </a:pPr>
            <a:r>
              <a:rPr lang="en-US" sz="2400" dirty="0" smtClean="0"/>
              <a:t>First Query:</a:t>
            </a:r>
          </a:p>
          <a:p>
            <a:pPr>
              <a:buFont typeface="Arial" charset="0"/>
              <a:buNone/>
            </a:pPr>
            <a:r>
              <a:rPr lang="en-US" sz="2400" dirty="0" smtClean="0"/>
              <a:t>  </a:t>
            </a:r>
            <a:r>
              <a:rPr lang="en-US" sz="1400" dirty="0" smtClean="0"/>
              <a:t>9:43:10 AM</a:t>
            </a:r>
            <a:br>
              <a:rPr lang="en-US" sz="1400" dirty="0" smtClean="0"/>
            </a:br>
            <a:r>
              <a:rPr lang="en-US" sz="1400" dirty="0" smtClean="0"/>
              <a:t/>
            </a:r>
            <a:br>
              <a:rPr lang="en-US" sz="1400" dirty="0" smtClean="0"/>
            </a:br>
            <a:r>
              <a:rPr lang="en-US" sz="1400" dirty="0" smtClean="0"/>
              <a:t>Dealing with cultural diversity: the endorsement of societal models among ethnic minority and majority youth in the Netherlands</a:t>
            </a:r>
            <a:br>
              <a:rPr lang="en-US" sz="1400" dirty="0" smtClean="0"/>
            </a:br>
            <a:endParaRPr lang="en-US" sz="1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664464"/>
          </a:xfrm>
        </p:spPr>
        <p:txBody>
          <a:bodyPr/>
          <a:lstStyle/>
          <a:p>
            <a:r>
              <a:rPr lang="en-CA" sz="5400" dirty="0" smtClean="0"/>
              <a:t>User Experience Testing</a:t>
            </a:r>
            <a:endParaRPr lang="en-CA" sz="5400" dirty="0"/>
          </a:p>
        </p:txBody>
      </p:sp>
      <p:graphicFrame>
        <p:nvGraphicFramePr>
          <p:cNvPr id="4" name="Table 3"/>
          <p:cNvGraphicFramePr>
            <a:graphicFrameLocks noGrp="1"/>
          </p:cNvGraphicFramePr>
          <p:nvPr>
            <p:extLst>
              <p:ext uri="{D42A27DB-BD31-4B8C-83A1-F6EECF244321}">
                <p14:modId xmlns:p14="http://schemas.microsoft.com/office/powerpoint/2010/main" val="2578432298"/>
              </p:ext>
            </p:extLst>
          </p:nvPr>
        </p:nvGraphicFramePr>
        <p:xfrm>
          <a:off x="831688" y="2438400"/>
          <a:ext cx="7239000" cy="4328160"/>
        </p:xfrm>
        <a:graphic>
          <a:graphicData uri="http://schemas.openxmlformats.org/drawingml/2006/table">
            <a:tbl>
              <a:tblPr firstRow="1" bandRow="1">
                <a:tableStyleId>{5C22544A-7EE6-4342-B048-85BDC9FD1C3A}</a:tableStyleId>
              </a:tblPr>
              <a:tblGrid>
                <a:gridCol w="3505200"/>
                <a:gridCol w="3733800"/>
              </a:tblGrid>
              <a:tr h="457200">
                <a:tc>
                  <a:txBody>
                    <a:bodyPr/>
                    <a:lstStyle/>
                    <a:p>
                      <a:pPr algn="l"/>
                      <a:r>
                        <a:rPr lang="en-CA" sz="2400" dirty="0" smtClean="0">
                          <a:solidFill>
                            <a:schemeClr val="tx1"/>
                          </a:solidFill>
                        </a:rPr>
                        <a:t>Data</a:t>
                      </a:r>
                      <a:r>
                        <a:rPr lang="en-CA" sz="2400" baseline="0" dirty="0" smtClean="0">
                          <a:solidFill>
                            <a:schemeClr val="tx1"/>
                          </a:solidFill>
                        </a:rPr>
                        <a:t> Sources</a:t>
                      </a:r>
                    </a:p>
                    <a:p>
                      <a:pPr algn="l"/>
                      <a:endParaRPr lang="en-CA" sz="240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en-CA" sz="2400" dirty="0" smtClean="0">
                          <a:solidFill>
                            <a:schemeClr val="tx1"/>
                          </a:solidFill>
                        </a:rPr>
                        <a:t>Questions</a:t>
                      </a:r>
                      <a:endParaRPr lang="en-CA" sz="240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1676400">
                <a:tc>
                  <a:txBody>
                    <a:bodyPr/>
                    <a:lstStyle/>
                    <a:p>
                      <a:pPr marL="285750" indent="-285750">
                        <a:buFont typeface="Arial" panose="020B0604020202020204" pitchFamily="34" charset="0"/>
                        <a:buChar char="•"/>
                      </a:pPr>
                      <a:r>
                        <a:rPr lang="en-CA" sz="2800" dirty="0" smtClean="0">
                          <a:solidFill>
                            <a:schemeClr val="tx1"/>
                          </a:solidFill>
                        </a:rPr>
                        <a:t>Log Files</a:t>
                      </a:r>
                    </a:p>
                    <a:p>
                      <a:pPr marL="285750" indent="-285750">
                        <a:buFont typeface="Arial" panose="020B0604020202020204" pitchFamily="34" charset="0"/>
                        <a:buChar char="•"/>
                      </a:pPr>
                      <a:endParaRPr lang="en-CA" sz="2800" dirty="0" smtClean="0">
                        <a:solidFill>
                          <a:schemeClr val="tx1"/>
                        </a:solidFill>
                      </a:endParaRPr>
                    </a:p>
                    <a:p>
                      <a:pPr marL="285750" indent="-285750">
                        <a:buFont typeface="Arial" panose="020B0604020202020204" pitchFamily="34" charset="0"/>
                        <a:buChar char="•"/>
                      </a:pPr>
                      <a:r>
                        <a:rPr lang="en-CA" sz="2800" dirty="0" smtClean="0">
                          <a:solidFill>
                            <a:schemeClr val="tx1"/>
                          </a:solidFill>
                        </a:rPr>
                        <a:t>User Survey</a:t>
                      </a:r>
                    </a:p>
                    <a:p>
                      <a:pPr marL="285750" indent="-285750">
                        <a:buFont typeface="Arial" panose="020B0604020202020204" pitchFamily="34" charset="0"/>
                        <a:buChar char="•"/>
                      </a:pPr>
                      <a:endParaRPr lang="en-CA" sz="2800" dirty="0" smtClean="0">
                        <a:solidFill>
                          <a:schemeClr val="tx1"/>
                        </a:solidFill>
                      </a:endParaRPr>
                    </a:p>
                    <a:p>
                      <a:pPr marL="285750" indent="-285750">
                        <a:buFont typeface="Arial" panose="020B0604020202020204" pitchFamily="34" charset="0"/>
                        <a:buChar char="•"/>
                      </a:pPr>
                      <a:r>
                        <a:rPr lang="en-CA" sz="2800" dirty="0" smtClean="0">
                          <a:solidFill>
                            <a:schemeClr val="tx1"/>
                          </a:solidFill>
                        </a:rPr>
                        <a:t>Talk</a:t>
                      </a:r>
                      <a:r>
                        <a:rPr lang="en-CA" sz="2800" baseline="0" dirty="0" smtClean="0">
                          <a:solidFill>
                            <a:schemeClr val="tx1"/>
                          </a:solidFill>
                        </a:rPr>
                        <a:t> aloud Study</a:t>
                      </a:r>
                      <a:endParaRPr lang="en-CA" sz="28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r>
                        <a:rPr lang="en-CA" sz="2800" dirty="0" smtClean="0">
                          <a:solidFill>
                            <a:schemeClr val="tx1"/>
                          </a:solidFill>
                        </a:rPr>
                        <a:t>Usability?</a:t>
                      </a:r>
                    </a:p>
                    <a:p>
                      <a:pPr marL="285750" indent="-285750">
                        <a:buFont typeface="Arial" panose="020B0604020202020204" pitchFamily="34" charset="0"/>
                        <a:buChar char="•"/>
                      </a:pPr>
                      <a:endParaRPr lang="en-CA" sz="2800" dirty="0" smtClean="0">
                        <a:solidFill>
                          <a:schemeClr val="tx1"/>
                        </a:solidFill>
                      </a:endParaRPr>
                    </a:p>
                    <a:p>
                      <a:pPr marL="285750" indent="-285750">
                        <a:buFont typeface="Arial" panose="020B0604020202020204" pitchFamily="34" charset="0"/>
                        <a:buChar char="•"/>
                      </a:pPr>
                      <a:r>
                        <a:rPr lang="en-CA" sz="2800" dirty="0" smtClean="0">
                          <a:solidFill>
                            <a:schemeClr val="tx1"/>
                          </a:solidFill>
                        </a:rPr>
                        <a:t>Impact on process?</a:t>
                      </a:r>
                    </a:p>
                    <a:p>
                      <a:pPr marL="285750" indent="-285750">
                        <a:buFont typeface="Arial" panose="020B0604020202020204" pitchFamily="34" charset="0"/>
                        <a:buChar char="•"/>
                      </a:pPr>
                      <a:endParaRPr lang="en-CA" sz="2800" dirty="0" smtClean="0">
                        <a:solidFill>
                          <a:schemeClr val="tx1"/>
                        </a:solidFill>
                      </a:endParaRPr>
                    </a:p>
                    <a:p>
                      <a:pPr marL="285750" indent="-285750">
                        <a:buFont typeface="Arial" panose="020B0604020202020204" pitchFamily="34" charset="0"/>
                        <a:buChar char="•"/>
                      </a:pPr>
                      <a:r>
                        <a:rPr lang="en-CA" sz="2800" dirty="0" smtClean="0">
                          <a:solidFill>
                            <a:schemeClr val="tx1"/>
                          </a:solidFill>
                        </a:rPr>
                        <a:t>Known item and subject searching</a:t>
                      </a:r>
                    </a:p>
                    <a:p>
                      <a:endParaRPr lang="en-CA" sz="2800" dirty="0" smtClean="0">
                        <a:solidFill>
                          <a:schemeClr val="tx1"/>
                        </a:solidFill>
                      </a:endParaRPr>
                    </a:p>
                    <a:p>
                      <a:endParaRPr lang="en-CA" sz="28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13769426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Logs: catalogue and USI</a:t>
            </a:r>
            <a:endParaRPr lang="en-CA" dirty="0"/>
          </a:p>
        </p:txBody>
      </p:sp>
      <p:sp>
        <p:nvSpPr>
          <p:cNvPr id="8" name="TextBox 7"/>
          <p:cNvSpPr txBox="1"/>
          <p:nvPr/>
        </p:nvSpPr>
        <p:spPr>
          <a:xfrm>
            <a:off x="381000" y="5638800"/>
            <a:ext cx="8382000" cy="461665"/>
          </a:xfrm>
          <a:prstGeom prst="rect">
            <a:avLst/>
          </a:prstGeom>
          <a:noFill/>
        </p:spPr>
        <p:txBody>
          <a:bodyPr wrap="square" rtlCol="0">
            <a:spAutoFit/>
          </a:bodyPr>
          <a:lstStyle/>
          <a:p>
            <a:r>
              <a:rPr lang="en-US" sz="2400" dirty="0" smtClean="0"/>
              <a:t>Catalogue and USI clicks on books/articles</a:t>
            </a:r>
            <a:endParaRPr lang="en-CA" sz="2400" dirty="0"/>
          </a:p>
        </p:txBody>
      </p:sp>
      <p:pic>
        <p:nvPicPr>
          <p:cNvPr id="1026" name="Picture 2"/>
          <p:cNvPicPr>
            <a:picLocks noChangeAspect="1" noChangeArrowheads="1"/>
          </p:cNvPicPr>
          <p:nvPr/>
        </p:nvPicPr>
        <p:blipFill>
          <a:blip r:embed="rId3" cstate="print"/>
          <a:srcRect/>
          <a:stretch>
            <a:fillRect/>
          </a:stretch>
        </p:blipFill>
        <p:spPr bwMode="auto">
          <a:xfrm>
            <a:off x="228600" y="1828800"/>
            <a:ext cx="8474075" cy="35210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305800" cy="1143000"/>
          </a:xfrm>
        </p:spPr>
        <p:txBody>
          <a:bodyPr/>
          <a:lstStyle/>
          <a:p>
            <a:r>
              <a:rPr lang="en-US" dirty="0" smtClean="0"/>
              <a:t>Log: USI elements clicks</a:t>
            </a:r>
            <a:endParaRPr lang="en-CA" dirty="0"/>
          </a:p>
        </p:txBody>
      </p:sp>
      <p:pic>
        <p:nvPicPr>
          <p:cNvPr id="23555" name="Picture 3"/>
          <p:cNvPicPr>
            <a:picLocks noChangeAspect="1" noChangeArrowheads="1"/>
          </p:cNvPicPr>
          <p:nvPr/>
        </p:nvPicPr>
        <p:blipFill>
          <a:blip r:embed="rId3" cstate="print"/>
          <a:srcRect/>
          <a:stretch>
            <a:fillRect/>
          </a:stretch>
        </p:blipFill>
        <p:spPr bwMode="auto">
          <a:xfrm>
            <a:off x="762000" y="1800846"/>
            <a:ext cx="7826375" cy="3878263"/>
          </a:xfrm>
          <a:prstGeom prst="rect">
            <a:avLst/>
          </a:prstGeom>
          <a:noFill/>
          <a:ln w="9525">
            <a:noFill/>
            <a:miter lim="800000"/>
            <a:headEnd/>
            <a:tailEnd/>
          </a:ln>
          <a:effectLst/>
        </p:spPr>
      </p:pic>
      <p:sp>
        <p:nvSpPr>
          <p:cNvPr id="12" name="TextBox 11"/>
          <p:cNvSpPr txBox="1"/>
          <p:nvPr/>
        </p:nvSpPr>
        <p:spPr>
          <a:xfrm>
            <a:off x="457200" y="4648200"/>
            <a:ext cx="2667000" cy="1477328"/>
          </a:xfrm>
          <a:prstGeom prst="rect">
            <a:avLst/>
          </a:prstGeom>
          <a:noFill/>
        </p:spPr>
        <p:txBody>
          <a:bodyPr wrap="square" rtlCol="0">
            <a:spAutoFit/>
          </a:bodyPr>
          <a:lstStyle/>
          <a:p>
            <a:r>
              <a:rPr lang="en-US" dirty="0" smtClean="0"/>
              <a:t>Log data quickly identified areas of the USI with high clicks versus low clicks</a:t>
            </a:r>
            <a:endParaRPr lang="en-CA"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816864"/>
          </a:xfrm>
        </p:spPr>
        <p:txBody>
          <a:bodyPr>
            <a:normAutofit fontScale="90000"/>
          </a:bodyPr>
          <a:lstStyle/>
          <a:p>
            <a:r>
              <a:rPr lang="en-US" dirty="0" smtClean="0"/>
              <a:t>User Survey</a:t>
            </a:r>
            <a:endParaRPr lang="en-CA" dirty="0"/>
          </a:p>
        </p:txBody>
      </p:sp>
      <p:sp>
        <p:nvSpPr>
          <p:cNvPr id="3" name="TextBox 2"/>
          <p:cNvSpPr txBox="1"/>
          <p:nvPr/>
        </p:nvSpPr>
        <p:spPr>
          <a:xfrm>
            <a:off x="685800" y="2590800"/>
            <a:ext cx="6934200" cy="2862322"/>
          </a:xfrm>
          <a:prstGeom prst="rect">
            <a:avLst/>
          </a:prstGeom>
          <a:noFill/>
        </p:spPr>
        <p:txBody>
          <a:bodyPr wrap="square" rtlCol="0">
            <a:spAutoFit/>
          </a:bodyPr>
          <a:lstStyle/>
          <a:p>
            <a:pPr>
              <a:buFont typeface="Arial" pitchFamily="34" charset="0"/>
              <a:buChar char="•"/>
            </a:pPr>
            <a:r>
              <a:rPr lang="en-US" dirty="0" smtClean="0"/>
              <a:t>49 respondents June 2013</a:t>
            </a:r>
            <a:endParaRPr lang="en-US" dirty="0"/>
          </a:p>
          <a:p>
            <a:pPr lvl="1">
              <a:buFont typeface="Arial" pitchFamily="34" charset="0"/>
              <a:buChar char="•"/>
            </a:pPr>
            <a:r>
              <a:rPr lang="en-US" dirty="0"/>
              <a:t>Recruited in TFDL learning commons</a:t>
            </a:r>
          </a:p>
          <a:p>
            <a:pPr lvl="1">
              <a:buFont typeface="Arial" pitchFamily="34" charset="0"/>
              <a:buChar char="•"/>
            </a:pPr>
            <a:r>
              <a:rPr lang="en-US" dirty="0"/>
              <a:t>Rewarded with a doughnut (Jelly Modern</a:t>
            </a:r>
            <a:r>
              <a:rPr lang="en-US" dirty="0" smtClean="0"/>
              <a:t>)</a:t>
            </a:r>
          </a:p>
          <a:p>
            <a:pPr lvl="1"/>
            <a:endParaRPr lang="en-US" dirty="0"/>
          </a:p>
          <a:p>
            <a:pPr>
              <a:buFont typeface="Arial" pitchFamily="34" charset="0"/>
              <a:buChar char="•"/>
            </a:pPr>
            <a:r>
              <a:rPr lang="en-US" dirty="0" smtClean="0"/>
              <a:t>Survey—series of set questions</a:t>
            </a:r>
          </a:p>
          <a:p>
            <a:pPr lvl="1">
              <a:buFont typeface="Arial" pitchFamily="34" charset="0"/>
              <a:buChar char="•"/>
            </a:pPr>
            <a:r>
              <a:rPr lang="en-US" dirty="0" smtClean="0"/>
              <a:t>Search habits </a:t>
            </a:r>
            <a:endParaRPr lang="en-US" dirty="0"/>
          </a:p>
          <a:p>
            <a:pPr lvl="1">
              <a:buFont typeface="Arial" pitchFamily="34" charset="0"/>
              <a:buChar char="•"/>
            </a:pPr>
            <a:r>
              <a:rPr lang="en-US" dirty="0" smtClean="0"/>
              <a:t>USI acceptance</a:t>
            </a:r>
            <a:endParaRPr lang="en-US" dirty="0"/>
          </a:p>
          <a:p>
            <a:pPr lvl="1">
              <a:buFont typeface="Arial" pitchFamily="34" charset="0"/>
              <a:buChar char="•"/>
            </a:pPr>
            <a:r>
              <a:rPr lang="en-US" dirty="0" smtClean="0"/>
              <a:t>Targeted feedback on low use elements</a:t>
            </a:r>
          </a:p>
          <a:p>
            <a:pPr lvl="1">
              <a:buFont typeface="Arial" pitchFamily="34" charset="0"/>
              <a:buChar char="•"/>
            </a:pPr>
            <a:endParaRPr lang="en-US" dirty="0"/>
          </a:p>
          <a:p>
            <a:pPr>
              <a:buFont typeface="Arial" pitchFamily="34" charset="0"/>
              <a:buChar char="•"/>
            </a:pP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Autofit/>
          </a:bodyPr>
          <a:lstStyle/>
          <a:p>
            <a:r>
              <a:rPr lang="en-US" sz="4000" dirty="0" smtClean="0"/>
              <a:t>Survey :: Profile of Respondents  (49)</a:t>
            </a:r>
            <a:endParaRPr lang="en-CA" sz="4000" dirty="0"/>
          </a:p>
        </p:txBody>
      </p:sp>
      <p:sp>
        <p:nvSpPr>
          <p:cNvPr id="9" name="Content Placeholder 8"/>
          <p:cNvSpPr>
            <a:spLocks noGrp="1"/>
          </p:cNvSpPr>
          <p:nvPr>
            <p:ph idx="1"/>
          </p:nvPr>
        </p:nvSpPr>
        <p:spPr/>
        <p:txBody>
          <a:bodyPr/>
          <a:lstStyle/>
          <a:p>
            <a:r>
              <a:rPr lang="en-US" dirty="0" smtClean="0"/>
              <a:t>Undergraduates (39)</a:t>
            </a:r>
          </a:p>
          <a:p>
            <a:r>
              <a:rPr lang="en-US" dirty="0" smtClean="0"/>
              <a:t>Monthly to Weekly Users of Search Box (33)</a:t>
            </a:r>
          </a:p>
          <a:p>
            <a:r>
              <a:rPr lang="en-US" dirty="0" smtClean="0"/>
              <a:t>All disciplinary areas</a:t>
            </a:r>
          </a:p>
          <a:p>
            <a:endParaRPr lang="en-US" dirty="0" smtClean="0"/>
          </a:p>
          <a:p>
            <a:pPr>
              <a:buNone/>
            </a:pPr>
            <a:endParaRPr lang="en-CA" dirty="0"/>
          </a:p>
        </p:txBody>
      </p:sp>
      <p:graphicFrame>
        <p:nvGraphicFramePr>
          <p:cNvPr id="12" name="Chart 11"/>
          <p:cNvGraphicFramePr/>
          <p:nvPr/>
        </p:nvGraphicFramePr>
        <p:xfrm>
          <a:off x="762000" y="3152775"/>
          <a:ext cx="5267324" cy="3705225"/>
        </p:xfrm>
        <a:graphic>
          <a:graphicData uri="http://schemas.openxmlformats.org/drawingml/2006/chart">
            <c:chart xmlns:c="http://schemas.openxmlformats.org/drawingml/2006/chart" xmlns:r="http://schemas.openxmlformats.org/officeDocument/2006/relationships" r:id="rId3"/>
          </a:graphicData>
        </a:graphic>
      </p:graphicFrame>
      <p:pic>
        <p:nvPicPr>
          <p:cNvPr id="20482" name="Picture 2"/>
          <p:cNvPicPr>
            <a:picLocks noChangeAspect="1" noChangeArrowheads="1"/>
          </p:cNvPicPr>
          <p:nvPr/>
        </p:nvPicPr>
        <p:blipFill>
          <a:blip r:embed="rId4" cstate="print"/>
          <a:srcRect/>
          <a:stretch>
            <a:fillRect/>
          </a:stretch>
        </p:blipFill>
        <p:spPr bwMode="auto">
          <a:xfrm>
            <a:off x="304800" y="3810000"/>
            <a:ext cx="4578350" cy="2755900"/>
          </a:xfrm>
          <a:prstGeom prst="rect">
            <a:avLst/>
          </a:prstGeom>
          <a:noFill/>
          <a:ln w="9525">
            <a:solidFill>
              <a:srgbClr val="DBF5F9">
                <a:lumMod val="50000"/>
              </a:srgbClr>
            </a:solidFill>
            <a:miter lim="800000"/>
            <a:headEnd/>
            <a:tailEnd/>
          </a:ln>
          <a:effectLst/>
        </p:spPr>
      </p:pic>
      <p:pic>
        <p:nvPicPr>
          <p:cNvPr id="20483" name="Picture 3"/>
          <p:cNvPicPr>
            <a:picLocks noChangeAspect="1" noChangeArrowheads="1"/>
          </p:cNvPicPr>
          <p:nvPr/>
        </p:nvPicPr>
        <p:blipFill>
          <a:blip r:embed="rId5" cstate="print"/>
          <a:srcRect/>
          <a:stretch>
            <a:fillRect/>
          </a:stretch>
        </p:blipFill>
        <p:spPr bwMode="auto">
          <a:xfrm>
            <a:off x="5257800" y="3048000"/>
            <a:ext cx="3359150" cy="3511550"/>
          </a:xfrm>
          <a:prstGeom prst="rect">
            <a:avLst/>
          </a:prstGeom>
          <a:noFill/>
          <a:ln w="9525">
            <a:solidFill>
              <a:srgbClr val="DBF5F9">
                <a:lumMod val="50000"/>
              </a:srgbClr>
            </a:solidFill>
            <a:miter lim="800000"/>
            <a:headEnd/>
            <a:tailEnd/>
          </a:ln>
          <a:effectLst/>
        </p:spPr>
      </p:pic>
      <p:sp>
        <p:nvSpPr>
          <p:cNvPr id="3" name="TextBox 2"/>
          <p:cNvSpPr txBox="1"/>
          <p:nvPr/>
        </p:nvSpPr>
        <p:spPr>
          <a:xfrm>
            <a:off x="495300" y="3945374"/>
            <a:ext cx="2362200" cy="369332"/>
          </a:xfrm>
          <a:prstGeom prst="rect">
            <a:avLst/>
          </a:prstGeom>
          <a:noFill/>
        </p:spPr>
        <p:txBody>
          <a:bodyPr wrap="square" rtlCol="0">
            <a:spAutoFit/>
          </a:bodyPr>
          <a:lstStyle/>
          <a:p>
            <a:r>
              <a:rPr lang="en-CA" dirty="0" smtClean="0"/>
              <a:t>Satisfaction</a:t>
            </a:r>
            <a:endParaRPr lang="en-CA" dirty="0"/>
          </a:p>
        </p:txBody>
      </p:sp>
      <p:sp>
        <p:nvSpPr>
          <p:cNvPr id="4" name="TextBox 3"/>
          <p:cNvSpPr txBox="1"/>
          <p:nvPr/>
        </p:nvSpPr>
        <p:spPr>
          <a:xfrm>
            <a:off x="6705600" y="3276600"/>
            <a:ext cx="1981200" cy="369332"/>
          </a:xfrm>
          <a:prstGeom prst="rect">
            <a:avLst/>
          </a:prstGeom>
          <a:solidFill>
            <a:schemeClr val="bg1"/>
          </a:solidFill>
        </p:spPr>
        <p:txBody>
          <a:bodyPr wrap="square" rtlCol="0">
            <a:spAutoFit/>
          </a:bodyPr>
          <a:lstStyle/>
          <a:p>
            <a:r>
              <a:rPr lang="en-CA" dirty="0" smtClean="0"/>
              <a:t>Starting Points</a:t>
            </a:r>
            <a:endParaRPr lang="en-CA"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91312"/>
          </a:xfrm>
        </p:spPr>
        <p:txBody>
          <a:bodyPr>
            <a:normAutofit fontScale="90000"/>
          </a:bodyPr>
          <a:lstStyle/>
          <a:p>
            <a:r>
              <a:rPr lang="en-US" sz="4000" dirty="0" smtClean="0"/>
              <a:t>Survey:: Use of the Bento Box (49)</a:t>
            </a:r>
            <a:endParaRPr lang="en-CA" sz="4000" dirty="0"/>
          </a:p>
        </p:txBody>
      </p:sp>
      <p:sp>
        <p:nvSpPr>
          <p:cNvPr id="6" name="TextBox 5"/>
          <p:cNvSpPr txBox="1"/>
          <p:nvPr/>
        </p:nvSpPr>
        <p:spPr>
          <a:xfrm>
            <a:off x="457200" y="1828800"/>
            <a:ext cx="8001000" cy="369332"/>
          </a:xfrm>
          <a:prstGeom prst="rect">
            <a:avLst/>
          </a:prstGeom>
          <a:noFill/>
        </p:spPr>
        <p:txBody>
          <a:bodyPr wrap="square" rtlCol="0">
            <a:spAutoFit/>
          </a:bodyPr>
          <a:lstStyle/>
          <a:p>
            <a:r>
              <a:rPr lang="en-US" dirty="0"/>
              <a:t>	</a:t>
            </a:r>
            <a:endParaRPr lang="en-CA" dirty="0"/>
          </a:p>
        </p:txBody>
      </p:sp>
      <p:graphicFrame>
        <p:nvGraphicFramePr>
          <p:cNvPr id="7" name="Table 6"/>
          <p:cNvGraphicFramePr>
            <a:graphicFrameLocks noGrp="1"/>
          </p:cNvGraphicFramePr>
          <p:nvPr/>
        </p:nvGraphicFramePr>
        <p:xfrm>
          <a:off x="838200" y="1752600"/>
          <a:ext cx="6934200" cy="4048760"/>
        </p:xfrm>
        <a:graphic>
          <a:graphicData uri="http://schemas.openxmlformats.org/drawingml/2006/table">
            <a:tbl>
              <a:tblPr firstRow="1" bandRow="1">
                <a:tableStyleId>{1FECB4D8-DB02-4DC6-A0A2-4F2EBAE1DC90}</a:tableStyleId>
              </a:tblPr>
              <a:tblGrid>
                <a:gridCol w="1733550"/>
                <a:gridCol w="1733550"/>
                <a:gridCol w="1733550"/>
                <a:gridCol w="1733550"/>
              </a:tblGrid>
              <a:tr h="370840">
                <a:tc>
                  <a:txBody>
                    <a:bodyPr/>
                    <a:lstStyle/>
                    <a:p>
                      <a:pPr algn="ctr"/>
                      <a:r>
                        <a:rPr lang="en-US" dirty="0" smtClean="0"/>
                        <a:t>Element</a:t>
                      </a:r>
                      <a:endParaRPr lang="en-CA" dirty="0"/>
                    </a:p>
                  </a:txBody>
                  <a:tcPr/>
                </a:tc>
                <a:tc>
                  <a:txBody>
                    <a:bodyPr/>
                    <a:lstStyle/>
                    <a:p>
                      <a:pPr algn="ctr"/>
                      <a:r>
                        <a:rPr lang="en-US" dirty="0" smtClean="0"/>
                        <a:t>Would Use</a:t>
                      </a:r>
                      <a:endParaRPr lang="en-CA" dirty="0"/>
                    </a:p>
                  </a:txBody>
                  <a:tcPr/>
                </a:tc>
                <a:tc>
                  <a:txBody>
                    <a:bodyPr/>
                    <a:lstStyle/>
                    <a:p>
                      <a:pPr algn="ctr"/>
                      <a:r>
                        <a:rPr lang="en-US" dirty="0" smtClean="0"/>
                        <a:t>Would</a:t>
                      </a:r>
                      <a:r>
                        <a:rPr lang="en-US" baseline="0" dirty="0" smtClean="0"/>
                        <a:t> Not Use</a:t>
                      </a:r>
                      <a:endParaRPr lang="en-CA" dirty="0"/>
                    </a:p>
                  </a:txBody>
                  <a:tcPr/>
                </a:tc>
                <a:tc>
                  <a:txBody>
                    <a:bodyPr/>
                    <a:lstStyle/>
                    <a:p>
                      <a:pPr algn="ctr"/>
                      <a:r>
                        <a:rPr lang="en-US" dirty="0" smtClean="0"/>
                        <a:t>Log File</a:t>
                      </a:r>
                      <a:r>
                        <a:rPr lang="en-US" baseline="0" dirty="0" smtClean="0"/>
                        <a:t> Count</a:t>
                      </a:r>
                      <a:endParaRPr lang="en-CA" dirty="0"/>
                    </a:p>
                  </a:txBody>
                  <a:tcPr/>
                </a:tc>
              </a:tr>
              <a:tr h="370840">
                <a:tc>
                  <a:txBody>
                    <a:bodyPr/>
                    <a:lstStyle/>
                    <a:p>
                      <a:pPr algn="ctr"/>
                      <a:r>
                        <a:rPr lang="en-US" dirty="0" smtClean="0"/>
                        <a:t>Journal Articles</a:t>
                      </a:r>
                      <a:endParaRPr lang="en-CA" dirty="0"/>
                    </a:p>
                  </a:txBody>
                  <a:tcPr/>
                </a:tc>
                <a:tc>
                  <a:txBody>
                    <a:bodyPr/>
                    <a:lstStyle/>
                    <a:p>
                      <a:pPr algn="ctr"/>
                      <a:r>
                        <a:rPr lang="en-US" dirty="0" smtClean="0"/>
                        <a:t>43</a:t>
                      </a:r>
                      <a:endParaRPr lang="en-CA" dirty="0"/>
                    </a:p>
                  </a:txBody>
                  <a:tcPr/>
                </a:tc>
                <a:tc>
                  <a:txBody>
                    <a:bodyPr/>
                    <a:lstStyle/>
                    <a:p>
                      <a:pPr algn="ctr"/>
                      <a:r>
                        <a:rPr lang="en-US" dirty="0" smtClean="0"/>
                        <a:t>3</a:t>
                      </a:r>
                      <a:endParaRPr lang="en-CA" dirty="0"/>
                    </a:p>
                  </a:txBody>
                  <a:tcPr/>
                </a:tc>
                <a:tc>
                  <a:txBody>
                    <a:bodyPr/>
                    <a:lstStyle/>
                    <a:p>
                      <a:pPr algn="ctr"/>
                      <a:r>
                        <a:rPr lang="en-US" dirty="0" smtClean="0"/>
                        <a:t>14,435</a:t>
                      </a:r>
                      <a:endParaRPr lang="en-CA" dirty="0"/>
                    </a:p>
                  </a:txBody>
                  <a:tcPr/>
                </a:tc>
              </a:tr>
              <a:tr h="370840">
                <a:tc>
                  <a:txBody>
                    <a:bodyPr/>
                    <a:lstStyle/>
                    <a:p>
                      <a:pPr algn="ctr"/>
                      <a:r>
                        <a:rPr lang="en-US" dirty="0" smtClean="0"/>
                        <a:t>Books &amp; Media</a:t>
                      </a:r>
                      <a:endParaRPr lang="en-CA" dirty="0"/>
                    </a:p>
                  </a:txBody>
                  <a:tcPr/>
                </a:tc>
                <a:tc>
                  <a:txBody>
                    <a:bodyPr/>
                    <a:lstStyle/>
                    <a:p>
                      <a:pPr algn="ctr"/>
                      <a:r>
                        <a:rPr lang="en-US" dirty="0" smtClean="0"/>
                        <a:t>32</a:t>
                      </a:r>
                      <a:endParaRPr lang="en-CA" dirty="0"/>
                    </a:p>
                  </a:txBody>
                  <a:tcPr/>
                </a:tc>
                <a:tc>
                  <a:txBody>
                    <a:bodyPr/>
                    <a:lstStyle/>
                    <a:p>
                      <a:pPr algn="ctr"/>
                      <a:r>
                        <a:rPr lang="en-US" dirty="0" smtClean="0"/>
                        <a:t>10</a:t>
                      </a:r>
                      <a:endParaRPr lang="en-CA" dirty="0"/>
                    </a:p>
                  </a:txBody>
                  <a:tcPr/>
                </a:tc>
                <a:tc>
                  <a:txBody>
                    <a:bodyPr/>
                    <a:lstStyle/>
                    <a:p>
                      <a:pPr algn="ctr"/>
                      <a:r>
                        <a:rPr lang="en-US" dirty="0" smtClean="0"/>
                        <a:t>7,373</a:t>
                      </a:r>
                      <a:endParaRPr lang="en-CA" dirty="0"/>
                    </a:p>
                  </a:txBody>
                  <a:tcPr/>
                </a:tc>
              </a:tr>
              <a:tr h="370840">
                <a:tc>
                  <a:txBody>
                    <a:bodyPr/>
                    <a:lstStyle/>
                    <a:p>
                      <a:pPr algn="ctr"/>
                      <a:r>
                        <a:rPr lang="en-US" dirty="0" smtClean="0"/>
                        <a:t>Databases</a:t>
                      </a:r>
                      <a:endParaRPr lang="en-CA" dirty="0"/>
                    </a:p>
                  </a:txBody>
                  <a:tcPr/>
                </a:tc>
                <a:tc>
                  <a:txBody>
                    <a:bodyPr/>
                    <a:lstStyle/>
                    <a:p>
                      <a:pPr algn="ctr"/>
                      <a:r>
                        <a:rPr lang="en-US" dirty="0" smtClean="0"/>
                        <a:t>18</a:t>
                      </a:r>
                      <a:endParaRPr lang="en-CA" dirty="0"/>
                    </a:p>
                  </a:txBody>
                  <a:tcPr/>
                </a:tc>
                <a:tc>
                  <a:txBody>
                    <a:bodyPr/>
                    <a:lstStyle/>
                    <a:p>
                      <a:pPr algn="ctr"/>
                      <a:r>
                        <a:rPr lang="en-US" dirty="0" smtClean="0"/>
                        <a:t>8</a:t>
                      </a:r>
                      <a:endParaRPr lang="en-CA" dirty="0"/>
                    </a:p>
                  </a:txBody>
                  <a:tcPr/>
                </a:tc>
                <a:tc>
                  <a:txBody>
                    <a:bodyPr/>
                    <a:lstStyle/>
                    <a:p>
                      <a:pPr algn="ctr"/>
                      <a:r>
                        <a:rPr lang="en-US" dirty="0" smtClean="0"/>
                        <a:t>761</a:t>
                      </a:r>
                      <a:endParaRPr lang="en-CA" dirty="0"/>
                    </a:p>
                  </a:txBody>
                  <a:tcPr/>
                </a:tc>
              </a:tr>
              <a:tr h="370840">
                <a:tc>
                  <a:txBody>
                    <a:bodyPr/>
                    <a:lstStyle/>
                    <a:p>
                      <a:pPr algn="ctr"/>
                      <a:r>
                        <a:rPr lang="en-US" dirty="0" smtClean="0"/>
                        <a:t>Library</a:t>
                      </a:r>
                      <a:r>
                        <a:rPr lang="en-US" baseline="0" dirty="0" smtClean="0"/>
                        <a:t> Web Pages</a:t>
                      </a:r>
                      <a:endParaRPr lang="en-CA" dirty="0"/>
                    </a:p>
                  </a:txBody>
                  <a:tcPr/>
                </a:tc>
                <a:tc>
                  <a:txBody>
                    <a:bodyPr/>
                    <a:lstStyle/>
                    <a:p>
                      <a:pPr algn="ctr"/>
                      <a:r>
                        <a:rPr lang="en-US" dirty="0" smtClean="0"/>
                        <a:t>5</a:t>
                      </a:r>
                      <a:endParaRPr lang="en-CA" dirty="0"/>
                    </a:p>
                  </a:txBody>
                  <a:tcPr/>
                </a:tc>
                <a:tc>
                  <a:txBody>
                    <a:bodyPr/>
                    <a:lstStyle/>
                    <a:p>
                      <a:pPr algn="ctr"/>
                      <a:r>
                        <a:rPr lang="en-US" dirty="0" smtClean="0"/>
                        <a:t>9</a:t>
                      </a:r>
                      <a:endParaRPr lang="en-CA" dirty="0"/>
                    </a:p>
                  </a:txBody>
                  <a:tcPr/>
                </a:tc>
                <a:tc>
                  <a:txBody>
                    <a:bodyPr/>
                    <a:lstStyle/>
                    <a:p>
                      <a:pPr algn="ctr"/>
                      <a:r>
                        <a:rPr lang="en-US" dirty="0" smtClean="0"/>
                        <a:t>n/a</a:t>
                      </a:r>
                      <a:endParaRPr lang="en-CA" dirty="0"/>
                    </a:p>
                  </a:txBody>
                  <a:tcPr/>
                </a:tc>
              </a:tr>
              <a:tr h="370840">
                <a:tc>
                  <a:txBody>
                    <a:bodyPr/>
                    <a:lstStyle/>
                    <a:p>
                      <a:pPr algn="ctr"/>
                      <a:r>
                        <a:rPr lang="en-US" dirty="0" smtClean="0"/>
                        <a:t>Journals</a:t>
                      </a:r>
                      <a:endParaRPr lang="en-CA" dirty="0"/>
                    </a:p>
                  </a:txBody>
                  <a:tcPr/>
                </a:tc>
                <a:tc>
                  <a:txBody>
                    <a:bodyPr/>
                    <a:lstStyle/>
                    <a:p>
                      <a:pPr algn="ctr"/>
                      <a:r>
                        <a:rPr lang="en-US" dirty="0" smtClean="0"/>
                        <a:t>4</a:t>
                      </a:r>
                      <a:endParaRPr lang="en-CA" dirty="0"/>
                    </a:p>
                  </a:txBody>
                  <a:tcPr/>
                </a:tc>
                <a:tc>
                  <a:txBody>
                    <a:bodyPr/>
                    <a:lstStyle/>
                    <a:p>
                      <a:pPr algn="ctr"/>
                      <a:r>
                        <a:rPr lang="en-US" dirty="0" smtClean="0"/>
                        <a:t>4</a:t>
                      </a:r>
                      <a:endParaRPr lang="en-CA" dirty="0"/>
                    </a:p>
                  </a:txBody>
                  <a:tcPr/>
                </a:tc>
                <a:tc>
                  <a:txBody>
                    <a:bodyPr/>
                    <a:lstStyle/>
                    <a:p>
                      <a:pPr algn="ctr"/>
                      <a:r>
                        <a:rPr lang="en-US" dirty="0" smtClean="0"/>
                        <a:t>720</a:t>
                      </a:r>
                      <a:endParaRPr lang="en-CA" dirty="0"/>
                    </a:p>
                  </a:txBody>
                  <a:tcPr/>
                </a:tc>
              </a:tr>
              <a:tr h="441960">
                <a:tc>
                  <a:txBody>
                    <a:bodyPr/>
                    <a:lstStyle/>
                    <a:p>
                      <a:pPr algn="ctr"/>
                      <a:r>
                        <a:rPr lang="en-US" dirty="0" smtClean="0"/>
                        <a:t>Theses &amp; </a:t>
                      </a:r>
                      <a:r>
                        <a:rPr lang="en-US" dirty="0" err="1" smtClean="0"/>
                        <a:t>Diss</a:t>
                      </a:r>
                      <a:endParaRPr lang="en-CA" dirty="0"/>
                    </a:p>
                  </a:txBody>
                  <a:tcPr/>
                </a:tc>
                <a:tc>
                  <a:txBody>
                    <a:bodyPr/>
                    <a:lstStyle/>
                    <a:p>
                      <a:pPr algn="ctr"/>
                      <a:r>
                        <a:rPr lang="en-US" dirty="0" smtClean="0"/>
                        <a:t>0</a:t>
                      </a:r>
                      <a:endParaRPr lang="en-CA" dirty="0"/>
                    </a:p>
                  </a:txBody>
                  <a:tcPr/>
                </a:tc>
                <a:tc>
                  <a:txBody>
                    <a:bodyPr/>
                    <a:lstStyle/>
                    <a:p>
                      <a:pPr algn="ctr"/>
                      <a:r>
                        <a:rPr lang="en-US" dirty="0" smtClean="0"/>
                        <a:t>19</a:t>
                      </a:r>
                      <a:endParaRPr lang="en-CA" dirty="0"/>
                    </a:p>
                  </a:txBody>
                  <a:tcPr/>
                </a:tc>
                <a:tc>
                  <a:txBody>
                    <a:bodyPr/>
                    <a:lstStyle/>
                    <a:p>
                      <a:pPr algn="ctr"/>
                      <a:r>
                        <a:rPr lang="en-US" dirty="0" smtClean="0"/>
                        <a:t>0</a:t>
                      </a:r>
                      <a:endParaRPr lang="en-CA" dirty="0"/>
                    </a:p>
                  </a:txBody>
                  <a:tcPr/>
                </a:tc>
              </a:tr>
              <a:tr h="370840">
                <a:tc>
                  <a:txBody>
                    <a:bodyPr/>
                    <a:lstStyle/>
                    <a:p>
                      <a:pPr algn="ctr"/>
                      <a:r>
                        <a:rPr lang="en-US" dirty="0" smtClean="0"/>
                        <a:t>Visit</a:t>
                      </a:r>
                      <a:r>
                        <a:rPr lang="en-US" baseline="0" dirty="0" smtClean="0"/>
                        <a:t> Us</a:t>
                      </a:r>
                      <a:endParaRPr lang="en-CA" dirty="0"/>
                    </a:p>
                  </a:txBody>
                  <a:tcPr/>
                </a:tc>
                <a:tc>
                  <a:txBody>
                    <a:bodyPr/>
                    <a:lstStyle/>
                    <a:p>
                      <a:pPr algn="ctr"/>
                      <a:r>
                        <a:rPr lang="en-US" dirty="0" smtClean="0"/>
                        <a:t>0</a:t>
                      </a:r>
                      <a:endParaRPr lang="en-CA" dirty="0"/>
                    </a:p>
                  </a:txBody>
                  <a:tcPr/>
                </a:tc>
                <a:tc>
                  <a:txBody>
                    <a:bodyPr/>
                    <a:lstStyle/>
                    <a:p>
                      <a:pPr algn="ctr"/>
                      <a:r>
                        <a:rPr lang="en-US" dirty="0" smtClean="0"/>
                        <a:t>9</a:t>
                      </a:r>
                      <a:endParaRPr lang="en-CA" dirty="0"/>
                    </a:p>
                  </a:txBody>
                  <a:tcPr/>
                </a:tc>
                <a:tc>
                  <a:txBody>
                    <a:bodyPr/>
                    <a:lstStyle/>
                    <a:p>
                      <a:pPr algn="ctr"/>
                      <a:r>
                        <a:rPr lang="en-US" dirty="0" smtClean="0"/>
                        <a:t>50</a:t>
                      </a:r>
                      <a:endParaRPr lang="en-CA" dirty="0"/>
                    </a:p>
                  </a:txBody>
                  <a:tcPr/>
                </a:tc>
              </a:tr>
              <a:tr h="370840">
                <a:tc>
                  <a:txBody>
                    <a:bodyPr/>
                    <a:lstStyle/>
                    <a:p>
                      <a:pPr algn="ctr"/>
                      <a:r>
                        <a:rPr lang="en-US" dirty="0" smtClean="0"/>
                        <a:t>Research Help</a:t>
                      </a:r>
                      <a:endParaRPr lang="en-CA" dirty="0"/>
                    </a:p>
                  </a:txBody>
                  <a:tcPr/>
                </a:tc>
                <a:tc>
                  <a:txBody>
                    <a:bodyPr/>
                    <a:lstStyle/>
                    <a:p>
                      <a:pPr algn="ctr"/>
                      <a:r>
                        <a:rPr lang="en-US" dirty="0" smtClean="0"/>
                        <a:t>0</a:t>
                      </a:r>
                      <a:endParaRPr lang="en-CA" dirty="0"/>
                    </a:p>
                  </a:txBody>
                  <a:tcPr/>
                </a:tc>
                <a:tc>
                  <a:txBody>
                    <a:bodyPr/>
                    <a:lstStyle/>
                    <a:p>
                      <a:pPr algn="ctr"/>
                      <a:r>
                        <a:rPr lang="en-US" dirty="0" smtClean="0"/>
                        <a:t>16</a:t>
                      </a:r>
                      <a:endParaRPr lang="en-CA" dirty="0"/>
                    </a:p>
                  </a:txBody>
                  <a:tcPr/>
                </a:tc>
                <a:tc>
                  <a:txBody>
                    <a:bodyPr/>
                    <a:lstStyle/>
                    <a:p>
                      <a:pPr algn="ctr"/>
                      <a:r>
                        <a:rPr lang="en-US" dirty="0" smtClean="0"/>
                        <a:t>40</a:t>
                      </a:r>
                      <a:endParaRPr lang="en-CA" dirty="0"/>
                    </a:p>
                  </a:txBody>
                  <a:tcPr/>
                </a:tc>
              </a:tr>
              <a:tr h="370840">
                <a:tc>
                  <a:txBody>
                    <a:bodyPr/>
                    <a:lstStyle/>
                    <a:p>
                      <a:pPr algn="ctr"/>
                      <a:r>
                        <a:rPr lang="en-US" dirty="0" smtClean="0"/>
                        <a:t>Research Guides</a:t>
                      </a:r>
                      <a:endParaRPr lang="en-CA" dirty="0"/>
                    </a:p>
                  </a:txBody>
                  <a:tcPr/>
                </a:tc>
                <a:tc>
                  <a:txBody>
                    <a:bodyPr/>
                    <a:lstStyle/>
                    <a:p>
                      <a:pPr algn="ctr"/>
                      <a:r>
                        <a:rPr lang="en-US" dirty="0" smtClean="0"/>
                        <a:t>0</a:t>
                      </a:r>
                      <a:endParaRPr lang="en-CA" dirty="0"/>
                    </a:p>
                  </a:txBody>
                  <a:tcPr/>
                </a:tc>
                <a:tc>
                  <a:txBody>
                    <a:bodyPr/>
                    <a:lstStyle/>
                    <a:p>
                      <a:pPr algn="ctr"/>
                      <a:r>
                        <a:rPr lang="en-US" dirty="0" smtClean="0"/>
                        <a:t>8</a:t>
                      </a:r>
                      <a:endParaRPr lang="en-CA" dirty="0"/>
                    </a:p>
                  </a:txBody>
                  <a:tcPr/>
                </a:tc>
                <a:tc>
                  <a:txBody>
                    <a:bodyPr/>
                    <a:lstStyle/>
                    <a:p>
                      <a:pPr algn="ctr"/>
                      <a:r>
                        <a:rPr lang="en-US" dirty="0" smtClean="0"/>
                        <a:t>0</a:t>
                      </a:r>
                      <a:endParaRPr lang="en-CA" dirty="0"/>
                    </a:p>
                  </a:txBody>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Acceptance and Understanding</a:t>
            </a:r>
            <a:endParaRPr lang="en-CA" dirty="0"/>
          </a:p>
        </p:txBody>
      </p:sp>
      <p:graphicFrame>
        <p:nvGraphicFramePr>
          <p:cNvPr id="7" name="Table 6"/>
          <p:cNvGraphicFramePr>
            <a:graphicFrameLocks noGrp="1"/>
          </p:cNvGraphicFramePr>
          <p:nvPr/>
        </p:nvGraphicFramePr>
        <p:xfrm>
          <a:off x="228599" y="2285999"/>
          <a:ext cx="8610600" cy="2883491"/>
        </p:xfrm>
        <a:graphic>
          <a:graphicData uri="http://schemas.openxmlformats.org/drawingml/2006/table">
            <a:tbl>
              <a:tblPr>
                <a:tableStyleId>{8799B23B-EC83-4686-B30A-512413B5E67A}</a:tableStyleId>
              </a:tblPr>
              <a:tblGrid>
                <a:gridCol w="1526784"/>
                <a:gridCol w="873884"/>
                <a:gridCol w="873884"/>
                <a:gridCol w="873884"/>
                <a:gridCol w="914062"/>
                <a:gridCol w="815959"/>
                <a:gridCol w="984375"/>
                <a:gridCol w="873884"/>
                <a:gridCol w="873884"/>
              </a:tblGrid>
              <a:tr h="412232">
                <a:tc>
                  <a:txBody>
                    <a:bodyPr/>
                    <a:lstStyle/>
                    <a:p>
                      <a:pPr marL="0" marR="0">
                        <a:lnSpc>
                          <a:spcPct val="107000"/>
                        </a:lnSpc>
                        <a:spcBef>
                          <a:spcPts val="0"/>
                        </a:spcBef>
                        <a:spcAft>
                          <a:spcPts val="0"/>
                        </a:spcAft>
                      </a:pPr>
                      <a:r>
                        <a:rPr lang="en-CA" sz="1200" dirty="0"/>
                        <a:t> </a:t>
                      </a:r>
                      <a:endParaRPr lang="en-CA" sz="1100" dirty="0">
                        <a:latin typeface="Calibri"/>
                        <a:ea typeface="SimSun"/>
                        <a:cs typeface="Arial"/>
                      </a:endParaRPr>
                    </a:p>
                  </a:txBody>
                  <a:tcPr marL="68580" marR="68580" marT="0" marB="0" anchor="b">
                    <a:solidFill>
                      <a:schemeClr val="bg2">
                        <a:lumMod val="90000"/>
                      </a:schemeClr>
                    </a:solidFill>
                  </a:tcPr>
                </a:tc>
                <a:tc>
                  <a:txBody>
                    <a:bodyPr/>
                    <a:lstStyle/>
                    <a:p>
                      <a:pPr marL="0" marR="0" algn="ctr">
                        <a:lnSpc>
                          <a:spcPct val="107000"/>
                        </a:lnSpc>
                        <a:spcBef>
                          <a:spcPts val="0"/>
                        </a:spcBef>
                        <a:spcAft>
                          <a:spcPts val="0"/>
                        </a:spcAft>
                      </a:pPr>
                      <a:r>
                        <a:rPr lang="en-CA" sz="1400" dirty="0"/>
                        <a:t>Nearby Items</a:t>
                      </a:r>
                      <a:endParaRPr lang="en-CA" sz="2400" dirty="0">
                        <a:latin typeface="Calibri"/>
                        <a:ea typeface="SimSun"/>
                        <a:cs typeface="Arial"/>
                      </a:endParaRPr>
                    </a:p>
                  </a:txBody>
                  <a:tcPr marL="68580" marR="68580" marT="0" marB="0" anchor="b">
                    <a:solidFill>
                      <a:schemeClr val="bg2">
                        <a:lumMod val="90000"/>
                      </a:schemeClr>
                    </a:solidFill>
                  </a:tcPr>
                </a:tc>
                <a:tc>
                  <a:txBody>
                    <a:bodyPr/>
                    <a:lstStyle/>
                    <a:p>
                      <a:pPr marL="0" marR="0" algn="ctr">
                        <a:lnSpc>
                          <a:spcPct val="107000"/>
                        </a:lnSpc>
                        <a:spcBef>
                          <a:spcPts val="0"/>
                        </a:spcBef>
                        <a:spcAft>
                          <a:spcPts val="0"/>
                        </a:spcAft>
                      </a:pPr>
                      <a:r>
                        <a:rPr lang="en-CA" sz="1400" dirty="0"/>
                        <a:t>Research Help</a:t>
                      </a:r>
                      <a:endParaRPr lang="en-CA" sz="2400" dirty="0">
                        <a:latin typeface="Calibri"/>
                        <a:ea typeface="SimSun"/>
                        <a:cs typeface="Arial"/>
                      </a:endParaRPr>
                    </a:p>
                  </a:txBody>
                  <a:tcPr marL="68580" marR="68580" marT="0" marB="0" anchor="b">
                    <a:solidFill>
                      <a:schemeClr val="bg2">
                        <a:lumMod val="90000"/>
                      </a:schemeClr>
                    </a:solidFill>
                  </a:tcPr>
                </a:tc>
                <a:tc>
                  <a:txBody>
                    <a:bodyPr/>
                    <a:lstStyle/>
                    <a:p>
                      <a:pPr marL="0" marR="0" algn="ctr">
                        <a:lnSpc>
                          <a:spcPct val="107000"/>
                        </a:lnSpc>
                        <a:spcBef>
                          <a:spcPts val="0"/>
                        </a:spcBef>
                        <a:spcAft>
                          <a:spcPts val="0"/>
                        </a:spcAft>
                      </a:pPr>
                      <a:r>
                        <a:rPr lang="en-CA" sz="1400" dirty="0"/>
                        <a:t>Visit Us</a:t>
                      </a:r>
                      <a:endParaRPr lang="en-CA" sz="2400" dirty="0">
                        <a:latin typeface="Calibri"/>
                        <a:ea typeface="SimSun"/>
                        <a:cs typeface="Arial"/>
                      </a:endParaRPr>
                    </a:p>
                  </a:txBody>
                  <a:tcPr marL="68580" marR="68580" marT="0" marB="0" anchor="b">
                    <a:solidFill>
                      <a:schemeClr val="bg2">
                        <a:lumMod val="90000"/>
                      </a:schemeClr>
                    </a:solidFill>
                  </a:tcPr>
                </a:tc>
                <a:tc>
                  <a:txBody>
                    <a:bodyPr/>
                    <a:lstStyle/>
                    <a:p>
                      <a:pPr marL="0" marR="0" algn="ctr">
                        <a:lnSpc>
                          <a:spcPct val="107000"/>
                        </a:lnSpc>
                        <a:spcBef>
                          <a:spcPts val="0"/>
                        </a:spcBef>
                        <a:spcAft>
                          <a:spcPts val="0"/>
                        </a:spcAft>
                      </a:pPr>
                      <a:r>
                        <a:rPr lang="en-CA" sz="1400" dirty="0"/>
                        <a:t>Research Guides</a:t>
                      </a:r>
                      <a:endParaRPr lang="en-CA" sz="2400" dirty="0">
                        <a:latin typeface="Calibri"/>
                        <a:ea typeface="SimSun"/>
                        <a:cs typeface="Arial"/>
                      </a:endParaRPr>
                    </a:p>
                  </a:txBody>
                  <a:tcPr marL="68580" marR="68580" marT="0" marB="0" anchor="b">
                    <a:solidFill>
                      <a:schemeClr val="bg2">
                        <a:lumMod val="90000"/>
                      </a:schemeClr>
                    </a:solidFill>
                  </a:tcPr>
                </a:tc>
                <a:tc>
                  <a:txBody>
                    <a:bodyPr/>
                    <a:lstStyle/>
                    <a:p>
                      <a:pPr marL="0" marR="0" algn="ctr">
                        <a:lnSpc>
                          <a:spcPct val="107000"/>
                        </a:lnSpc>
                        <a:spcBef>
                          <a:spcPts val="0"/>
                        </a:spcBef>
                        <a:spcAft>
                          <a:spcPts val="0"/>
                        </a:spcAft>
                      </a:pPr>
                      <a:r>
                        <a:rPr lang="en-CA" sz="1400" dirty="0"/>
                        <a:t>Summon </a:t>
                      </a:r>
                      <a:endParaRPr lang="en-CA" sz="2400" dirty="0">
                        <a:latin typeface="Calibri"/>
                        <a:ea typeface="SimSun"/>
                        <a:cs typeface="Arial"/>
                      </a:endParaRPr>
                    </a:p>
                  </a:txBody>
                  <a:tcPr marL="68580" marR="68580" marT="0" marB="0" anchor="b">
                    <a:solidFill>
                      <a:schemeClr val="bg2">
                        <a:lumMod val="90000"/>
                      </a:schemeClr>
                    </a:solidFill>
                  </a:tcPr>
                </a:tc>
                <a:tc>
                  <a:txBody>
                    <a:bodyPr/>
                    <a:lstStyle/>
                    <a:p>
                      <a:pPr marL="0" marR="0" algn="ctr">
                        <a:lnSpc>
                          <a:spcPct val="107000"/>
                        </a:lnSpc>
                        <a:spcBef>
                          <a:spcPts val="0"/>
                        </a:spcBef>
                        <a:spcAft>
                          <a:spcPts val="0"/>
                        </a:spcAft>
                      </a:pPr>
                      <a:r>
                        <a:rPr lang="en-CA" sz="1400" dirty="0"/>
                        <a:t>UC </a:t>
                      </a:r>
                      <a:r>
                        <a:rPr lang="en-CA" sz="1400" dirty="0" smtClean="0"/>
                        <a:t>Researcher</a:t>
                      </a:r>
                      <a:endParaRPr lang="en-CA" sz="2400" dirty="0">
                        <a:latin typeface="Calibri"/>
                        <a:ea typeface="SimSun"/>
                        <a:cs typeface="Arial"/>
                      </a:endParaRPr>
                    </a:p>
                  </a:txBody>
                  <a:tcPr marL="68580" marR="68580" marT="0" marB="0" anchor="b">
                    <a:solidFill>
                      <a:schemeClr val="bg2">
                        <a:lumMod val="90000"/>
                      </a:schemeClr>
                    </a:solidFill>
                  </a:tcPr>
                </a:tc>
                <a:tc>
                  <a:txBody>
                    <a:bodyPr/>
                    <a:lstStyle/>
                    <a:p>
                      <a:pPr marL="0" marR="0" algn="ctr">
                        <a:lnSpc>
                          <a:spcPct val="107000"/>
                        </a:lnSpc>
                        <a:spcBef>
                          <a:spcPts val="0"/>
                        </a:spcBef>
                        <a:spcAft>
                          <a:spcPts val="0"/>
                        </a:spcAft>
                      </a:pPr>
                      <a:r>
                        <a:rPr lang="en-CA" sz="1400"/>
                        <a:t>Google Scholar</a:t>
                      </a:r>
                      <a:endParaRPr lang="en-CA" sz="2400">
                        <a:latin typeface="Calibri"/>
                        <a:ea typeface="SimSun"/>
                        <a:cs typeface="Arial"/>
                      </a:endParaRPr>
                    </a:p>
                  </a:txBody>
                  <a:tcPr marL="68580" marR="68580" marT="0" marB="0" anchor="b">
                    <a:solidFill>
                      <a:schemeClr val="bg2">
                        <a:lumMod val="90000"/>
                      </a:schemeClr>
                    </a:solidFill>
                  </a:tcPr>
                </a:tc>
                <a:tc>
                  <a:txBody>
                    <a:bodyPr/>
                    <a:lstStyle/>
                    <a:p>
                      <a:pPr marL="0" marR="0" algn="ctr">
                        <a:lnSpc>
                          <a:spcPct val="107000"/>
                        </a:lnSpc>
                        <a:spcBef>
                          <a:spcPts val="0"/>
                        </a:spcBef>
                        <a:spcAft>
                          <a:spcPts val="0"/>
                        </a:spcAft>
                      </a:pPr>
                      <a:r>
                        <a:rPr lang="en-CA" sz="1400" dirty="0"/>
                        <a:t>Digitized History</a:t>
                      </a:r>
                      <a:endParaRPr lang="en-CA" sz="2400" dirty="0">
                        <a:latin typeface="Calibri"/>
                        <a:ea typeface="SimSun"/>
                        <a:cs typeface="Arial"/>
                      </a:endParaRPr>
                    </a:p>
                  </a:txBody>
                  <a:tcPr marL="68580" marR="68580" marT="0" marB="0" anchor="b">
                    <a:solidFill>
                      <a:schemeClr val="bg2">
                        <a:lumMod val="90000"/>
                      </a:schemeClr>
                    </a:solidFill>
                  </a:tcPr>
                </a:tc>
              </a:tr>
              <a:tr h="316099">
                <a:tc>
                  <a:txBody>
                    <a:bodyPr/>
                    <a:lstStyle/>
                    <a:p>
                      <a:pPr marL="0" marR="0">
                        <a:lnSpc>
                          <a:spcPct val="107000"/>
                        </a:lnSpc>
                        <a:spcBef>
                          <a:spcPts val="0"/>
                        </a:spcBef>
                        <a:spcAft>
                          <a:spcPts val="0"/>
                        </a:spcAft>
                      </a:pPr>
                      <a:r>
                        <a:rPr lang="en-CA" sz="2000"/>
                        <a:t>Use</a:t>
                      </a:r>
                      <a:endParaRPr lang="en-CA" sz="18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12</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11</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5</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dirty="0"/>
                        <a:t>9</a:t>
                      </a:r>
                      <a:endParaRPr lang="en-CA" sz="2000" dirty="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dirty="0"/>
                        <a:t>5</a:t>
                      </a:r>
                      <a:endParaRPr lang="en-CA" sz="2000" dirty="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dirty="0"/>
                        <a:t>5</a:t>
                      </a:r>
                      <a:endParaRPr lang="en-CA" sz="2000" dirty="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dirty="0"/>
                        <a:t>5</a:t>
                      </a:r>
                      <a:endParaRPr lang="en-CA" sz="2000" dirty="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dirty="0"/>
                        <a:t>5</a:t>
                      </a:r>
                      <a:endParaRPr lang="en-CA" sz="2000" dirty="0">
                        <a:latin typeface="Calibri"/>
                        <a:ea typeface="SimSun"/>
                        <a:cs typeface="Arial"/>
                      </a:endParaRPr>
                    </a:p>
                  </a:txBody>
                  <a:tcPr marL="68580" marR="68580" marT="0" marB="0" anchor="b"/>
                </a:tc>
              </a:tr>
              <a:tr h="316099">
                <a:tc>
                  <a:txBody>
                    <a:bodyPr/>
                    <a:lstStyle/>
                    <a:p>
                      <a:pPr marL="0" marR="0">
                        <a:lnSpc>
                          <a:spcPct val="107000"/>
                        </a:lnSpc>
                        <a:spcBef>
                          <a:spcPts val="0"/>
                        </a:spcBef>
                        <a:spcAft>
                          <a:spcPts val="0"/>
                        </a:spcAft>
                      </a:pPr>
                      <a:r>
                        <a:rPr lang="en-CA" sz="2000"/>
                        <a:t>Not Use</a:t>
                      </a:r>
                      <a:endParaRPr lang="en-CA" sz="18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29</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36</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41</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38</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36</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37</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38</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dirty="0"/>
                        <a:t>34</a:t>
                      </a:r>
                      <a:endParaRPr lang="en-CA" sz="2000" dirty="0">
                        <a:latin typeface="Calibri"/>
                        <a:ea typeface="SimSun"/>
                        <a:cs typeface="Arial"/>
                      </a:endParaRPr>
                    </a:p>
                  </a:txBody>
                  <a:tcPr marL="68580" marR="68580" marT="0" marB="0" anchor="b"/>
                </a:tc>
              </a:tr>
              <a:tr h="140534">
                <a:tc>
                  <a:txBody>
                    <a:bodyPr/>
                    <a:lstStyle/>
                    <a:p>
                      <a:pPr marL="0" marR="0" algn="ctr" rtl="0" eaLnBrk="1" latinLnBrk="0" hangingPunct="1">
                        <a:lnSpc>
                          <a:spcPct val="107000"/>
                        </a:lnSpc>
                        <a:spcBef>
                          <a:spcPts val="0"/>
                        </a:spcBef>
                        <a:spcAft>
                          <a:spcPts val="0"/>
                        </a:spcAft>
                      </a:pPr>
                      <a:endParaRPr kumimoji="0" lang="en-CA" sz="1400" kern="1200" dirty="0">
                        <a:solidFill>
                          <a:schemeClr val="tx1"/>
                        </a:solidFill>
                        <a:latin typeface="+mn-lt"/>
                        <a:ea typeface="+mn-ea"/>
                        <a:cs typeface="+mn-cs"/>
                      </a:endParaRPr>
                    </a:p>
                  </a:txBody>
                  <a:tcPr marL="68580" marR="68580" marT="0" marB="0" anchor="b">
                    <a:solidFill>
                      <a:schemeClr val="bg2">
                        <a:lumMod val="90000"/>
                      </a:schemeClr>
                    </a:solidFill>
                  </a:tcPr>
                </a:tc>
                <a:tc>
                  <a:txBody>
                    <a:bodyPr/>
                    <a:lstStyle/>
                    <a:p>
                      <a:pPr marL="0" marR="0" algn="ctr" rtl="0" eaLnBrk="1" latinLnBrk="0" hangingPunct="1">
                        <a:lnSpc>
                          <a:spcPct val="107000"/>
                        </a:lnSpc>
                        <a:spcBef>
                          <a:spcPts val="0"/>
                        </a:spcBef>
                        <a:spcAft>
                          <a:spcPts val="0"/>
                        </a:spcAft>
                      </a:pPr>
                      <a:endParaRPr kumimoji="0" lang="en-CA" sz="1400" kern="1200" dirty="0">
                        <a:solidFill>
                          <a:schemeClr val="tx1"/>
                        </a:solidFill>
                        <a:latin typeface="+mn-lt"/>
                        <a:ea typeface="+mn-ea"/>
                        <a:cs typeface="+mn-cs"/>
                      </a:endParaRPr>
                    </a:p>
                  </a:txBody>
                  <a:tcPr marL="68580" marR="68580" marT="0" marB="0" anchor="b">
                    <a:solidFill>
                      <a:schemeClr val="bg2">
                        <a:lumMod val="90000"/>
                      </a:schemeClr>
                    </a:solidFill>
                  </a:tcPr>
                </a:tc>
                <a:tc>
                  <a:txBody>
                    <a:bodyPr/>
                    <a:lstStyle/>
                    <a:p>
                      <a:pPr marL="0" marR="0" algn="ctr" rtl="0" eaLnBrk="1" latinLnBrk="0" hangingPunct="1">
                        <a:lnSpc>
                          <a:spcPct val="107000"/>
                        </a:lnSpc>
                        <a:spcBef>
                          <a:spcPts val="0"/>
                        </a:spcBef>
                        <a:spcAft>
                          <a:spcPts val="0"/>
                        </a:spcAft>
                      </a:pPr>
                      <a:endParaRPr kumimoji="0" lang="en-CA" sz="1400" kern="1200" dirty="0">
                        <a:solidFill>
                          <a:schemeClr val="tx1"/>
                        </a:solidFill>
                        <a:latin typeface="+mn-lt"/>
                        <a:ea typeface="+mn-ea"/>
                        <a:cs typeface="+mn-cs"/>
                      </a:endParaRPr>
                    </a:p>
                  </a:txBody>
                  <a:tcPr marL="68580" marR="68580" marT="0" marB="0" anchor="b">
                    <a:solidFill>
                      <a:schemeClr val="bg2">
                        <a:lumMod val="90000"/>
                      </a:schemeClr>
                    </a:solidFill>
                  </a:tcPr>
                </a:tc>
                <a:tc>
                  <a:txBody>
                    <a:bodyPr/>
                    <a:lstStyle/>
                    <a:p>
                      <a:pPr marL="0" marR="0" algn="ctr" rtl="0" eaLnBrk="1" latinLnBrk="0" hangingPunct="1">
                        <a:lnSpc>
                          <a:spcPct val="107000"/>
                        </a:lnSpc>
                        <a:spcBef>
                          <a:spcPts val="0"/>
                        </a:spcBef>
                        <a:spcAft>
                          <a:spcPts val="0"/>
                        </a:spcAft>
                      </a:pPr>
                      <a:endParaRPr kumimoji="0" lang="en-CA" sz="1400" kern="1200" dirty="0">
                        <a:solidFill>
                          <a:schemeClr val="tx1"/>
                        </a:solidFill>
                        <a:latin typeface="+mn-lt"/>
                        <a:ea typeface="+mn-ea"/>
                        <a:cs typeface="+mn-cs"/>
                      </a:endParaRPr>
                    </a:p>
                  </a:txBody>
                  <a:tcPr marL="68580" marR="68580" marT="0" marB="0" anchor="b">
                    <a:solidFill>
                      <a:schemeClr val="bg2">
                        <a:lumMod val="90000"/>
                      </a:schemeClr>
                    </a:solidFill>
                  </a:tcPr>
                </a:tc>
                <a:tc>
                  <a:txBody>
                    <a:bodyPr/>
                    <a:lstStyle/>
                    <a:p>
                      <a:pPr marL="0" marR="0" algn="ctr" rtl="0" eaLnBrk="1" latinLnBrk="0" hangingPunct="1">
                        <a:lnSpc>
                          <a:spcPct val="107000"/>
                        </a:lnSpc>
                        <a:spcBef>
                          <a:spcPts val="0"/>
                        </a:spcBef>
                        <a:spcAft>
                          <a:spcPts val="0"/>
                        </a:spcAft>
                      </a:pPr>
                      <a:endParaRPr kumimoji="0" lang="en-CA" sz="1400" kern="1200" dirty="0">
                        <a:solidFill>
                          <a:schemeClr val="tx1"/>
                        </a:solidFill>
                        <a:latin typeface="+mn-lt"/>
                        <a:ea typeface="+mn-ea"/>
                        <a:cs typeface="+mn-cs"/>
                      </a:endParaRPr>
                    </a:p>
                  </a:txBody>
                  <a:tcPr marL="68580" marR="68580" marT="0" marB="0" anchor="b">
                    <a:solidFill>
                      <a:schemeClr val="bg2">
                        <a:lumMod val="90000"/>
                      </a:schemeClr>
                    </a:solidFill>
                  </a:tcPr>
                </a:tc>
                <a:tc>
                  <a:txBody>
                    <a:bodyPr/>
                    <a:lstStyle/>
                    <a:p>
                      <a:pPr marL="0" marR="0" algn="ctr" rtl="0" eaLnBrk="1" latinLnBrk="0" hangingPunct="1">
                        <a:lnSpc>
                          <a:spcPct val="107000"/>
                        </a:lnSpc>
                        <a:spcBef>
                          <a:spcPts val="0"/>
                        </a:spcBef>
                        <a:spcAft>
                          <a:spcPts val="0"/>
                        </a:spcAft>
                      </a:pPr>
                      <a:endParaRPr kumimoji="0" lang="en-CA" sz="1400" kern="1200" dirty="0">
                        <a:solidFill>
                          <a:schemeClr val="tx1"/>
                        </a:solidFill>
                        <a:latin typeface="+mn-lt"/>
                        <a:ea typeface="+mn-ea"/>
                        <a:cs typeface="+mn-cs"/>
                      </a:endParaRPr>
                    </a:p>
                  </a:txBody>
                  <a:tcPr marL="68580" marR="68580" marT="0" marB="0" anchor="b">
                    <a:solidFill>
                      <a:schemeClr val="bg2">
                        <a:lumMod val="90000"/>
                      </a:schemeClr>
                    </a:solidFill>
                  </a:tcPr>
                </a:tc>
                <a:tc>
                  <a:txBody>
                    <a:bodyPr/>
                    <a:lstStyle/>
                    <a:p>
                      <a:pPr marL="0" marR="0" algn="ctr" rtl="0" eaLnBrk="1" latinLnBrk="0" hangingPunct="1">
                        <a:lnSpc>
                          <a:spcPct val="107000"/>
                        </a:lnSpc>
                        <a:spcBef>
                          <a:spcPts val="0"/>
                        </a:spcBef>
                        <a:spcAft>
                          <a:spcPts val="0"/>
                        </a:spcAft>
                      </a:pPr>
                      <a:endParaRPr kumimoji="0" lang="en-CA" sz="1400" kern="1200" dirty="0">
                        <a:solidFill>
                          <a:schemeClr val="tx1"/>
                        </a:solidFill>
                        <a:latin typeface="+mn-lt"/>
                        <a:ea typeface="+mn-ea"/>
                        <a:cs typeface="+mn-cs"/>
                      </a:endParaRPr>
                    </a:p>
                  </a:txBody>
                  <a:tcPr marL="68580" marR="68580" marT="0" marB="0" anchor="b">
                    <a:solidFill>
                      <a:schemeClr val="bg2">
                        <a:lumMod val="90000"/>
                      </a:schemeClr>
                    </a:solidFill>
                  </a:tcPr>
                </a:tc>
                <a:tc>
                  <a:txBody>
                    <a:bodyPr/>
                    <a:lstStyle/>
                    <a:p>
                      <a:pPr marL="0" marR="0" algn="ctr" rtl="0" eaLnBrk="1" latinLnBrk="0" hangingPunct="1">
                        <a:lnSpc>
                          <a:spcPct val="107000"/>
                        </a:lnSpc>
                        <a:spcBef>
                          <a:spcPts val="0"/>
                        </a:spcBef>
                        <a:spcAft>
                          <a:spcPts val="0"/>
                        </a:spcAft>
                      </a:pPr>
                      <a:endParaRPr kumimoji="0" lang="en-CA" sz="1400" kern="1200">
                        <a:solidFill>
                          <a:schemeClr val="tx1"/>
                        </a:solidFill>
                        <a:latin typeface="+mn-lt"/>
                        <a:ea typeface="+mn-ea"/>
                        <a:cs typeface="+mn-cs"/>
                      </a:endParaRPr>
                    </a:p>
                  </a:txBody>
                  <a:tcPr marL="68580" marR="68580" marT="0" marB="0" anchor="b">
                    <a:solidFill>
                      <a:schemeClr val="bg2">
                        <a:lumMod val="90000"/>
                      </a:schemeClr>
                    </a:solidFill>
                  </a:tcPr>
                </a:tc>
                <a:tc>
                  <a:txBody>
                    <a:bodyPr/>
                    <a:lstStyle/>
                    <a:p>
                      <a:pPr marL="0" marR="0" algn="ctr" rtl="0" eaLnBrk="1" latinLnBrk="0" hangingPunct="1">
                        <a:lnSpc>
                          <a:spcPct val="107000"/>
                        </a:lnSpc>
                        <a:spcBef>
                          <a:spcPts val="0"/>
                        </a:spcBef>
                        <a:spcAft>
                          <a:spcPts val="0"/>
                        </a:spcAft>
                      </a:pPr>
                      <a:endParaRPr kumimoji="0" lang="en-CA" sz="1400" kern="1200" dirty="0">
                        <a:solidFill>
                          <a:schemeClr val="tx1"/>
                        </a:solidFill>
                        <a:latin typeface="+mn-lt"/>
                        <a:ea typeface="+mn-ea"/>
                        <a:cs typeface="+mn-cs"/>
                      </a:endParaRPr>
                    </a:p>
                  </a:txBody>
                  <a:tcPr marL="68580" marR="68580" marT="0" marB="0" anchor="b">
                    <a:solidFill>
                      <a:schemeClr val="bg2">
                        <a:lumMod val="90000"/>
                      </a:schemeClr>
                    </a:solidFill>
                  </a:tcPr>
                </a:tc>
              </a:tr>
              <a:tr h="618549">
                <a:tc>
                  <a:txBody>
                    <a:bodyPr/>
                    <a:lstStyle/>
                    <a:p>
                      <a:pPr marL="0" marR="0">
                        <a:lnSpc>
                          <a:spcPct val="107000"/>
                        </a:lnSpc>
                        <a:spcBef>
                          <a:spcPts val="0"/>
                        </a:spcBef>
                        <a:spcAft>
                          <a:spcPts val="0"/>
                        </a:spcAft>
                      </a:pPr>
                      <a:r>
                        <a:rPr lang="en-CA" sz="2000"/>
                        <a:t>Understand</a:t>
                      </a:r>
                      <a:endParaRPr lang="en-CA" sz="18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27</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32</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32</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19</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15</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35</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25</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dirty="0"/>
                        <a:t>4</a:t>
                      </a:r>
                      <a:endParaRPr lang="en-CA" sz="2000" dirty="0">
                        <a:latin typeface="Calibri"/>
                        <a:ea typeface="SimSun"/>
                        <a:cs typeface="Arial"/>
                      </a:endParaRPr>
                    </a:p>
                  </a:txBody>
                  <a:tcPr marL="68580" marR="68580" marT="0" marB="0" anchor="b"/>
                </a:tc>
              </a:tr>
              <a:tr h="927822">
                <a:tc>
                  <a:txBody>
                    <a:bodyPr/>
                    <a:lstStyle/>
                    <a:p>
                      <a:pPr marL="0" marR="0">
                        <a:lnSpc>
                          <a:spcPct val="107000"/>
                        </a:lnSpc>
                        <a:spcBef>
                          <a:spcPts val="0"/>
                        </a:spcBef>
                        <a:spcAft>
                          <a:spcPts val="0"/>
                        </a:spcAft>
                      </a:pPr>
                      <a:r>
                        <a:rPr lang="en-CA" sz="2000" dirty="0"/>
                        <a:t>Not Understand</a:t>
                      </a:r>
                      <a:endParaRPr lang="en-CA" sz="1800" dirty="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20</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11</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11</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27</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24</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4</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a:t>15</a:t>
                      </a:r>
                      <a:endParaRPr lang="en-CA" sz="2000">
                        <a:latin typeface="Calibri"/>
                        <a:ea typeface="SimSun"/>
                        <a:cs typeface="Arial"/>
                      </a:endParaRPr>
                    </a:p>
                  </a:txBody>
                  <a:tcPr marL="68580" marR="68580" marT="0" marB="0" anchor="b"/>
                </a:tc>
                <a:tc>
                  <a:txBody>
                    <a:bodyPr/>
                    <a:lstStyle/>
                    <a:p>
                      <a:pPr marL="0" marR="0" algn="ctr">
                        <a:lnSpc>
                          <a:spcPct val="107000"/>
                        </a:lnSpc>
                        <a:spcBef>
                          <a:spcPts val="0"/>
                        </a:spcBef>
                        <a:spcAft>
                          <a:spcPts val="0"/>
                        </a:spcAft>
                      </a:pPr>
                      <a:r>
                        <a:rPr lang="en-CA" sz="2000" dirty="0"/>
                        <a:t>36</a:t>
                      </a:r>
                      <a:endParaRPr lang="en-CA" sz="2000" dirty="0">
                        <a:latin typeface="Calibri"/>
                        <a:ea typeface="SimSun"/>
                        <a:cs typeface="Arial"/>
                      </a:endParaRPr>
                    </a:p>
                  </a:txBody>
                  <a:tcPr marL="68580" marR="68580" marT="0" marB="0" anchor="b"/>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Talk Aloud Survey </a:t>
            </a:r>
            <a:endParaRPr lang="en-US" dirty="0"/>
          </a:p>
        </p:txBody>
      </p:sp>
      <p:sp>
        <p:nvSpPr>
          <p:cNvPr id="4" name="Text Placeholder 3"/>
          <p:cNvSpPr>
            <a:spLocks noGrp="1"/>
          </p:cNvSpPr>
          <p:nvPr>
            <p:ph type="body" idx="1"/>
          </p:nvPr>
        </p:nvSpPr>
        <p:spPr/>
        <p:txBody>
          <a:bodyPr/>
          <a:lstStyle/>
          <a:p>
            <a:endParaRPr lang="en-CA"/>
          </a:p>
        </p:txBody>
      </p:sp>
    </p:spTree>
    <p:extLst>
      <p:ext uri="{BB962C8B-B14F-4D97-AF65-F5344CB8AC3E}">
        <p14:creationId xmlns:p14="http://schemas.microsoft.com/office/powerpoint/2010/main" val="21494645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Recruited 8 volunteers, offered $25 gift card</a:t>
            </a:r>
          </a:p>
          <a:p>
            <a:r>
              <a:rPr lang="en-US" dirty="0" smtClean="0"/>
              <a:t>Outline 3 search tasks</a:t>
            </a:r>
          </a:p>
          <a:p>
            <a:pPr lvl="1"/>
            <a:r>
              <a:rPr lang="en-US" dirty="0" smtClean="0"/>
              <a:t>Find resources on a topic</a:t>
            </a:r>
          </a:p>
          <a:p>
            <a:pPr lvl="1"/>
            <a:r>
              <a:rPr lang="en-US" dirty="0" smtClean="0"/>
              <a:t>Find a journal article (known item search)</a:t>
            </a:r>
          </a:p>
          <a:p>
            <a:pPr lvl="1"/>
            <a:r>
              <a:rPr lang="en-US" dirty="0" smtClean="0"/>
              <a:t>Find a book chapter ( known item search)</a:t>
            </a:r>
          </a:p>
          <a:p>
            <a:r>
              <a:rPr lang="en-US" dirty="0" smtClean="0"/>
              <a:t>Process</a:t>
            </a:r>
          </a:p>
          <a:p>
            <a:pPr lvl="1"/>
            <a:r>
              <a:rPr lang="en-US" dirty="0" smtClean="0"/>
              <a:t>“As you work through each task talk about what you are doing, why and what you are thinking.”</a:t>
            </a:r>
          </a:p>
          <a:p>
            <a:pPr lvl="1"/>
            <a:r>
              <a:rPr lang="en-US" dirty="0" smtClean="0"/>
              <a:t>Students were observed, prompted to answer questions such as ‘what would you normally do?” but not told what is the “correct” way</a:t>
            </a:r>
          </a:p>
          <a:p>
            <a:r>
              <a:rPr lang="en-US" dirty="0" smtClean="0"/>
              <a:t>Demographics</a:t>
            </a:r>
          </a:p>
          <a:p>
            <a:pPr lvl="1"/>
            <a:r>
              <a:rPr lang="en-US" dirty="0" smtClean="0"/>
              <a:t>8 students: 2 grad and 6 undergrad ( 7 science/engineering and  1 social science)</a:t>
            </a:r>
            <a:endParaRPr lang="en-US" dirty="0"/>
          </a:p>
        </p:txBody>
      </p:sp>
    </p:spTree>
    <p:extLst>
      <p:ext uri="{BB962C8B-B14F-4D97-AF65-F5344CB8AC3E}">
        <p14:creationId xmlns:p14="http://schemas.microsoft.com/office/powerpoint/2010/main" val="14114808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process</a:t>
            </a:r>
            <a:endParaRPr lang="en-US" dirty="0"/>
          </a:p>
        </p:txBody>
      </p:sp>
      <p:sp>
        <p:nvSpPr>
          <p:cNvPr id="3" name="Content Placeholder 2"/>
          <p:cNvSpPr>
            <a:spLocks noGrp="1"/>
          </p:cNvSpPr>
          <p:nvPr>
            <p:ph idx="1"/>
          </p:nvPr>
        </p:nvSpPr>
        <p:spPr/>
        <p:txBody>
          <a:bodyPr>
            <a:normAutofit/>
          </a:bodyPr>
          <a:lstStyle/>
          <a:p>
            <a:r>
              <a:rPr lang="en-US" dirty="0" smtClean="0"/>
              <a:t>Gather data – “talk aloud method”  using Open Hallway</a:t>
            </a:r>
          </a:p>
          <a:p>
            <a:r>
              <a:rPr lang="en-US" dirty="0" smtClean="0"/>
              <a:t>First, review </a:t>
            </a:r>
            <a:r>
              <a:rPr lang="en-US" smtClean="0"/>
              <a:t>video and map </a:t>
            </a:r>
            <a:r>
              <a:rPr lang="en-US" dirty="0" smtClean="0"/>
              <a:t>actions into predetermined categories ( common tabulation sheet)</a:t>
            </a:r>
          </a:p>
          <a:p>
            <a:r>
              <a:rPr lang="en-US" dirty="0" smtClean="0"/>
              <a:t>Second, tabulate and sort data according to action, place, purpose, comments</a:t>
            </a:r>
          </a:p>
          <a:p>
            <a:r>
              <a:rPr lang="en-US" dirty="0" smtClean="0"/>
              <a:t>Third, further tabulate purpose / place to determine how discovery interfaces and tools are used</a:t>
            </a:r>
            <a:endParaRPr lang="en-US" dirty="0"/>
          </a:p>
        </p:txBody>
      </p:sp>
    </p:spTree>
    <p:extLst>
      <p:ext uri="{BB962C8B-B14F-4D97-AF65-F5344CB8AC3E}">
        <p14:creationId xmlns:p14="http://schemas.microsoft.com/office/powerpoint/2010/main" val="41068600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Purpose/place</a:t>
            </a:r>
            <a:endParaRPr lang="en-US" dirty="0"/>
          </a:p>
        </p:txBody>
      </p:sp>
      <p:sp>
        <p:nvSpPr>
          <p:cNvPr id="3" name="Content Placeholder 2"/>
          <p:cNvSpPr>
            <a:spLocks noGrp="1"/>
          </p:cNvSpPr>
          <p:nvPr>
            <p:ph idx="1"/>
          </p:nvPr>
        </p:nvSpPr>
        <p:spPr/>
        <p:txBody>
          <a:bodyPr/>
          <a:lstStyle/>
          <a:p>
            <a:r>
              <a:rPr lang="en-US" dirty="0" smtClean="0"/>
              <a:t>Purpose  terminology – used set terms</a:t>
            </a:r>
          </a:p>
          <a:p>
            <a:pPr lvl="1"/>
            <a:r>
              <a:rPr lang="en-US" dirty="0" smtClean="0"/>
              <a:t>Sources: </a:t>
            </a:r>
          </a:p>
          <a:p>
            <a:pPr lvl="2"/>
            <a:r>
              <a:rPr lang="en-US" sz="3200" dirty="0" smtClean="0"/>
              <a:t>Ellis’s (1989) model of scholarly information seeking </a:t>
            </a:r>
            <a:r>
              <a:rPr lang="en-US" sz="3200" dirty="0" err="1" smtClean="0"/>
              <a:t>behaviour</a:t>
            </a:r>
            <a:endParaRPr lang="en-US" sz="3200" dirty="0" smtClean="0"/>
          </a:p>
          <a:p>
            <a:pPr lvl="2"/>
            <a:r>
              <a:rPr lang="en-US" sz="3200" dirty="0" err="1" smtClean="0"/>
              <a:t>Meho</a:t>
            </a:r>
            <a:r>
              <a:rPr lang="en-US" sz="3200" dirty="0" smtClean="0"/>
              <a:t> and </a:t>
            </a:r>
            <a:r>
              <a:rPr lang="en-US" sz="3200" dirty="0" err="1" smtClean="0"/>
              <a:t>Tibbo</a:t>
            </a:r>
            <a:r>
              <a:rPr lang="en-US" sz="3200" dirty="0" smtClean="0"/>
              <a:t> (2003)  update for electronic information sources</a:t>
            </a:r>
          </a:p>
          <a:p>
            <a:pPr lvl="1"/>
            <a:endParaRPr lang="en-US" sz="3200" dirty="0"/>
          </a:p>
        </p:txBody>
      </p:sp>
    </p:spTree>
    <p:extLst>
      <p:ext uri="{BB962C8B-B14F-4D97-AF65-F5344CB8AC3E}">
        <p14:creationId xmlns:p14="http://schemas.microsoft.com/office/powerpoint/2010/main" val="4154750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Term Definitions</a:t>
            </a:r>
            <a:endParaRPr lang="en-US" dirty="0"/>
          </a:p>
        </p:txBody>
      </p:sp>
      <p:sp>
        <p:nvSpPr>
          <p:cNvPr id="3" name="Content Placeholder 2"/>
          <p:cNvSpPr>
            <a:spLocks noGrp="1"/>
          </p:cNvSpPr>
          <p:nvPr>
            <p:ph idx="1"/>
          </p:nvPr>
        </p:nvSpPr>
        <p:spPr/>
        <p:txBody>
          <a:bodyPr>
            <a:normAutofit lnSpcReduction="10000"/>
          </a:bodyPr>
          <a:lstStyle/>
          <a:p>
            <a:r>
              <a:rPr lang="en-US" b="1" dirty="0" smtClean="0"/>
              <a:t>Starting</a:t>
            </a:r>
            <a:r>
              <a:rPr lang="en-US" dirty="0" smtClean="0"/>
              <a:t> – activities surrounding the initial search for information</a:t>
            </a:r>
          </a:p>
          <a:p>
            <a:r>
              <a:rPr lang="en-US" b="1" dirty="0" smtClean="0"/>
              <a:t>Browsing</a:t>
            </a:r>
            <a:r>
              <a:rPr lang="en-US" dirty="0" smtClean="0"/>
              <a:t> – semi-directed searching</a:t>
            </a:r>
          </a:p>
          <a:p>
            <a:r>
              <a:rPr lang="en-US" b="1" dirty="0" smtClean="0"/>
              <a:t>Differentiating</a:t>
            </a:r>
            <a:r>
              <a:rPr lang="en-US" dirty="0" smtClean="0"/>
              <a:t> – filtering material, deciding what should be examined more closely</a:t>
            </a:r>
          </a:p>
          <a:p>
            <a:r>
              <a:rPr lang="en-US" b="1" dirty="0" smtClean="0"/>
              <a:t>Accessing</a:t>
            </a:r>
            <a:r>
              <a:rPr lang="en-US" dirty="0" smtClean="0"/>
              <a:t> – locating and retrieving information</a:t>
            </a:r>
          </a:p>
          <a:p>
            <a:r>
              <a:rPr lang="en-US" b="1" dirty="0" smtClean="0"/>
              <a:t>Verifying </a:t>
            </a:r>
            <a:r>
              <a:rPr lang="en-US" dirty="0" smtClean="0"/>
              <a:t>– affirming correctness of information</a:t>
            </a:r>
          </a:p>
          <a:p>
            <a:r>
              <a:rPr lang="en-US" b="1" dirty="0" smtClean="0"/>
              <a:t>Managing</a:t>
            </a:r>
            <a:r>
              <a:rPr lang="en-US" dirty="0" smtClean="0"/>
              <a:t> – organizing information for later retrieval</a:t>
            </a:r>
          </a:p>
          <a:p>
            <a:r>
              <a:rPr lang="en-US" b="1" dirty="0" smtClean="0"/>
              <a:t>Extracting –</a:t>
            </a:r>
            <a:r>
              <a:rPr lang="en-US" dirty="0" smtClean="0"/>
              <a:t> Working through sources systematically</a:t>
            </a:r>
          </a:p>
          <a:p>
            <a:r>
              <a:rPr lang="en-US" b="1" dirty="0" smtClean="0"/>
              <a:t>Fulfillment</a:t>
            </a:r>
            <a:r>
              <a:rPr lang="en-US" dirty="0" smtClean="0"/>
              <a:t> (electronic/print)- final selection </a:t>
            </a:r>
          </a:p>
        </p:txBody>
      </p:sp>
    </p:spTree>
    <p:extLst>
      <p:ext uri="{BB962C8B-B14F-4D97-AF65-F5344CB8AC3E}">
        <p14:creationId xmlns:p14="http://schemas.microsoft.com/office/powerpoint/2010/main" val="2341612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dbeatty\AppData\Local\Microsoft\Windows\Temporary Internet Files\Content.Outlook\XES436WT\datavis (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295400"/>
            <a:ext cx="9144000" cy="504889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4800" y="400109"/>
            <a:ext cx="8229600" cy="800219"/>
          </a:xfrm>
          <a:prstGeom prst="rect">
            <a:avLst/>
          </a:prstGeom>
          <a:noFill/>
        </p:spPr>
        <p:txBody>
          <a:bodyPr wrap="square" rtlCol="0">
            <a:spAutoFit/>
          </a:bodyPr>
          <a:lstStyle/>
          <a:p>
            <a:endParaRPr lang="en-US" dirty="0" smtClean="0"/>
          </a:p>
          <a:p>
            <a:pPr algn="ctr"/>
            <a:r>
              <a:rPr lang="en-US" sz="2800" dirty="0" smtClean="0"/>
              <a:t>Frequency and Distribution of Place/Purpose</a:t>
            </a:r>
            <a:endParaRPr lang="en-US" sz="2800" dirty="0"/>
          </a:p>
        </p:txBody>
      </p:sp>
    </p:spTree>
    <p:extLst>
      <p:ext uri="{BB962C8B-B14F-4D97-AF65-F5344CB8AC3E}">
        <p14:creationId xmlns:p14="http://schemas.microsoft.com/office/powerpoint/2010/main" val="28850282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Students do not think like us</a:t>
            </a:r>
          </a:p>
          <a:p>
            <a:pPr lvl="1"/>
            <a:r>
              <a:rPr lang="en-US" dirty="0" smtClean="0"/>
              <a:t>Searching is exploratory </a:t>
            </a:r>
            <a:r>
              <a:rPr lang="en-US" dirty="0"/>
              <a:t>and </a:t>
            </a:r>
            <a:r>
              <a:rPr lang="en-US" dirty="0" smtClean="0"/>
              <a:t>reiterative</a:t>
            </a:r>
          </a:p>
          <a:p>
            <a:pPr lvl="1"/>
            <a:r>
              <a:rPr lang="en-US" dirty="0" smtClean="0"/>
              <a:t>confident </a:t>
            </a:r>
            <a:r>
              <a:rPr lang="en-US" dirty="0"/>
              <a:t>of their skills and generally persistent in </a:t>
            </a:r>
            <a:r>
              <a:rPr lang="en-US" dirty="0" smtClean="0"/>
              <a:t>searching</a:t>
            </a:r>
          </a:p>
          <a:p>
            <a:pPr lvl="1"/>
            <a:r>
              <a:rPr lang="en-US" dirty="0" smtClean="0"/>
              <a:t>Limited “tools” to work with</a:t>
            </a:r>
          </a:p>
          <a:p>
            <a:r>
              <a:rPr lang="en-US" dirty="0" smtClean="0"/>
              <a:t>Design does work, but</a:t>
            </a:r>
          </a:p>
          <a:p>
            <a:pPr lvl="1"/>
            <a:r>
              <a:rPr lang="en-US" dirty="0" smtClean="0"/>
              <a:t>Users do not necessarily distinguish USI modules based on task</a:t>
            </a:r>
          </a:p>
          <a:p>
            <a:pPr lvl="1"/>
            <a:r>
              <a:rPr lang="en-US" dirty="0" smtClean="0"/>
              <a:t>Surprising use of SFX, albeit comments lead us to believe that most do not understand it</a:t>
            </a:r>
          </a:p>
          <a:p>
            <a:r>
              <a:rPr lang="en-US" dirty="0" smtClean="0"/>
              <a:t>Looking at uses of purpose/modules  gives us some guidance on understanding how users approach discovery but there is more research to be done </a:t>
            </a:r>
            <a:endParaRPr lang="en-US" dirty="0"/>
          </a:p>
        </p:txBody>
      </p:sp>
    </p:spTree>
    <p:extLst>
      <p:ext uri="{BB962C8B-B14F-4D97-AF65-F5344CB8AC3E}">
        <p14:creationId xmlns:p14="http://schemas.microsoft.com/office/powerpoint/2010/main" val="28994782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t>Ellis, D.A. (1989) </a:t>
            </a:r>
            <a:r>
              <a:rPr lang="en-US" i="1" dirty="0" smtClean="0"/>
              <a:t>A behavioral approach to information retrieval system design</a:t>
            </a:r>
            <a:r>
              <a:rPr lang="en-US" dirty="0" smtClean="0"/>
              <a:t>. Journal of Documentation, 45</a:t>
            </a:r>
            <a:r>
              <a:rPr lang="en-US" smtClean="0"/>
              <a:t>, 171-212</a:t>
            </a:r>
            <a:r>
              <a:rPr lang="en-US" dirty="0" smtClean="0"/>
              <a:t>.</a:t>
            </a:r>
          </a:p>
          <a:p>
            <a:r>
              <a:rPr lang="en-US" dirty="0" err="1" smtClean="0"/>
              <a:t>Meho</a:t>
            </a:r>
            <a:r>
              <a:rPr lang="en-US" dirty="0" smtClean="0"/>
              <a:t>, </a:t>
            </a:r>
            <a:r>
              <a:rPr lang="en-US" dirty="0" err="1" smtClean="0"/>
              <a:t>Lockman</a:t>
            </a:r>
            <a:r>
              <a:rPr lang="en-US" dirty="0" smtClean="0"/>
              <a:t> I. and Helen R. </a:t>
            </a:r>
            <a:r>
              <a:rPr lang="en-US" dirty="0" err="1" smtClean="0"/>
              <a:t>Tibbo</a:t>
            </a:r>
            <a:r>
              <a:rPr lang="en-US" dirty="0" smtClean="0"/>
              <a:t>. (2003) </a:t>
            </a:r>
            <a:r>
              <a:rPr lang="en-US" i="1" dirty="0" err="1" smtClean="0"/>
              <a:t>Modelling</a:t>
            </a:r>
            <a:r>
              <a:rPr lang="en-US" i="1" dirty="0" smtClean="0"/>
              <a:t> the information seeking behavior of Social Scientists: Ellis’s study revisited</a:t>
            </a:r>
            <a:r>
              <a:rPr lang="en-US" dirty="0" smtClean="0"/>
              <a:t>. Journal of the American Society for Information Science and Technology, 54 (6), 570-587. </a:t>
            </a:r>
          </a:p>
          <a:p>
            <a:endParaRPr lang="en-US" dirty="0"/>
          </a:p>
        </p:txBody>
      </p:sp>
    </p:spTree>
    <p:extLst>
      <p:ext uri="{BB962C8B-B14F-4D97-AF65-F5344CB8AC3E}">
        <p14:creationId xmlns:p14="http://schemas.microsoft.com/office/powerpoint/2010/main" val="36058439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Redesign USI 2.0</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5453149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 Assessment</a:t>
            </a:r>
            <a:endParaRPr lang="en-US" dirty="0"/>
          </a:p>
        </p:txBody>
      </p:sp>
      <p:sp>
        <p:nvSpPr>
          <p:cNvPr id="4" name="Text Placeholder 3"/>
          <p:cNvSpPr>
            <a:spLocks noGrp="1"/>
          </p:cNvSpPr>
          <p:nvPr>
            <p:ph type="body" idx="1"/>
          </p:nvPr>
        </p:nvSpPr>
        <p:spPr/>
        <p:txBody>
          <a:bodyPr/>
          <a:lstStyle/>
          <a:p>
            <a:r>
              <a:rPr lang="en-US" dirty="0" smtClean="0"/>
              <a:t>Successes</a:t>
            </a:r>
            <a:endParaRPr lang="en-US" dirty="0"/>
          </a:p>
        </p:txBody>
      </p:sp>
      <p:sp>
        <p:nvSpPr>
          <p:cNvPr id="6" name="Text Placeholder 5"/>
          <p:cNvSpPr>
            <a:spLocks noGrp="1"/>
          </p:cNvSpPr>
          <p:nvPr>
            <p:ph type="body" sz="half" idx="3"/>
          </p:nvPr>
        </p:nvSpPr>
        <p:spPr/>
        <p:txBody>
          <a:bodyPr/>
          <a:lstStyle/>
          <a:p>
            <a:r>
              <a:rPr lang="en-US" dirty="0" smtClean="0"/>
              <a:t>Changes</a:t>
            </a:r>
            <a:endParaRPr lang="en-US" dirty="0"/>
          </a:p>
        </p:txBody>
      </p:sp>
      <p:sp>
        <p:nvSpPr>
          <p:cNvPr id="5" name="Content Placeholder 4"/>
          <p:cNvSpPr>
            <a:spLocks noGrp="1"/>
          </p:cNvSpPr>
          <p:nvPr>
            <p:ph sz="quarter" idx="2"/>
          </p:nvPr>
        </p:nvSpPr>
        <p:spPr/>
        <p:txBody>
          <a:bodyPr/>
          <a:lstStyle/>
          <a:p>
            <a:r>
              <a:rPr lang="en-US" dirty="0"/>
              <a:t>Lets </a:t>
            </a:r>
            <a:r>
              <a:rPr lang="en-US" dirty="0" smtClean="0"/>
              <a:t>students </a:t>
            </a:r>
            <a:r>
              <a:rPr lang="en-US" dirty="0"/>
              <a:t>effectively use Google skills</a:t>
            </a:r>
          </a:p>
          <a:p>
            <a:endParaRPr lang="en-US" dirty="0"/>
          </a:p>
          <a:p>
            <a:r>
              <a:rPr lang="en-US" dirty="0" smtClean="0"/>
              <a:t>Disciplinary faceting</a:t>
            </a:r>
          </a:p>
          <a:p>
            <a:endParaRPr lang="en-US" dirty="0"/>
          </a:p>
          <a:p>
            <a:r>
              <a:rPr lang="en-US" dirty="0" smtClean="0"/>
              <a:t>Productive feedback</a:t>
            </a:r>
          </a:p>
          <a:p>
            <a:endParaRPr lang="en-US" dirty="0"/>
          </a:p>
          <a:p>
            <a:r>
              <a:rPr lang="en-US" dirty="0" smtClean="0"/>
              <a:t>Database recommender </a:t>
            </a:r>
          </a:p>
          <a:p>
            <a:endParaRPr lang="en-US" dirty="0"/>
          </a:p>
          <a:p>
            <a:endParaRPr lang="en-US" dirty="0" smtClean="0"/>
          </a:p>
          <a:p>
            <a:endParaRPr lang="en-US" dirty="0"/>
          </a:p>
          <a:p>
            <a:endParaRPr lang="en-US" dirty="0"/>
          </a:p>
          <a:p>
            <a:endParaRPr lang="en-US" dirty="0" smtClean="0"/>
          </a:p>
          <a:p>
            <a:pPr marL="0" indent="0">
              <a:buNone/>
            </a:pPr>
            <a:endParaRPr lang="en-US" dirty="0"/>
          </a:p>
        </p:txBody>
      </p:sp>
      <p:sp>
        <p:nvSpPr>
          <p:cNvPr id="7" name="Content Placeholder 6"/>
          <p:cNvSpPr>
            <a:spLocks noGrp="1"/>
          </p:cNvSpPr>
          <p:nvPr>
            <p:ph sz="quarter" idx="4"/>
          </p:nvPr>
        </p:nvSpPr>
        <p:spPr/>
        <p:txBody>
          <a:bodyPr>
            <a:normAutofit lnSpcReduction="10000"/>
          </a:bodyPr>
          <a:lstStyle/>
          <a:p>
            <a:r>
              <a:rPr lang="en-US" dirty="0" smtClean="0"/>
              <a:t>Improved display</a:t>
            </a:r>
          </a:p>
          <a:p>
            <a:endParaRPr lang="en-US" dirty="0"/>
          </a:p>
          <a:p>
            <a:r>
              <a:rPr lang="en-US" dirty="0" smtClean="0"/>
              <a:t>Background information</a:t>
            </a:r>
          </a:p>
          <a:p>
            <a:endParaRPr lang="en-US" dirty="0"/>
          </a:p>
          <a:p>
            <a:r>
              <a:rPr lang="en-US" dirty="0" smtClean="0"/>
              <a:t>Deleted underutilized modules</a:t>
            </a:r>
          </a:p>
          <a:p>
            <a:endParaRPr lang="en-US" dirty="0"/>
          </a:p>
          <a:p>
            <a:r>
              <a:rPr lang="en-US" dirty="0" smtClean="0"/>
              <a:t>Promoted modules in display</a:t>
            </a:r>
          </a:p>
          <a:p>
            <a:endParaRPr lang="en-US" dirty="0"/>
          </a:p>
          <a:p>
            <a:r>
              <a:rPr lang="en-US" dirty="0" smtClean="0"/>
              <a:t>Merged book chapters with articles</a:t>
            </a:r>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39062598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001000" cy="1162050"/>
          </a:xfrm>
        </p:spPr>
        <p:txBody>
          <a:bodyPr/>
          <a:lstStyle/>
          <a:p>
            <a:r>
              <a:rPr lang="en-US" sz="4800" dirty="0" smtClean="0"/>
              <a:t>Redesign: Nearby Items</a:t>
            </a:r>
            <a:endParaRPr lang="en-CA" sz="4800" dirty="0"/>
          </a:p>
        </p:txBody>
      </p:sp>
      <p:sp>
        <p:nvSpPr>
          <p:cNvPr id="5" name="Text Placeholder 4"/>
          <p:cNvSpPr>
            <a:spLocks noGrp="1"/>
          </p:cNvSpPr>
          <p:nvPr>
            <p:ph type="body" idx="2"/>
          </p:nvPr>
        </p:nvSpPr>
        <p:spPr/>
        <p:txBody>
          <a:bodyPr/>
          <a:lstStyle/>
          <a:p>
            <a:endParaRPr lang="en-US" dirty="0" smtClean="0"/>
          </a:p>
          <a:p>
            <a:r>
              <a:rPr lang="en-US" sz="1800" dirty="0" smtClean="0"/>
              <a:t>Allows us to present a browsing experience for users who feel this is important</a:t>
            </a:r>
          </a:p>
          <a:p>
            <a:endParaRPr lang="en-US" sz="1800" dirty="0" smtClean="0"/>
          </a:p>
          <a:p>
            <a:r>
              <a:rPr lang="en-US" sz="1800" dirty="0" smtClean="0"/>
              <a:t>User interest was low</a:t>
            </a:r>
          </a:p>
          <a:p>
            <a:endParaRPr lang="en-US" sz="1800" dirty="0" smtClean="0"/>
          </a:p>
          <a:p>
            <a:r>
              <a:rPr lang="en-US" sz="1800" dirty="0" smtClean="0"/>
              <a:t>Keep functionality but less intrusive</a:t>
            </a:r>
          </a:p>
          <a:p>
            <a:endParaRPr lang="en-US" sz="1800" dirty="0" smtClean="0"/>
          </a:p>
          <a:p>
            <a:endParaRPr lang="en-CA" sz="1800" dirty="0"/>
          </a:p>
        </p:txBody>
      </p:sp>
      <p:pic>
        <p:nvPicPr>
          <p:cNvPr id="4099" name="Picture 3"/>
          <p:cNvPicPr>
            <a:picLocks noGrp="1" noChangeAspect="1" noChangeArrowheads="1"/>
          </p:cNvPicPr>
          <p:nvPr>
            <p:ph sz="half" idx="1"/>
          </p:nvPr>
        </p:nvPicPr>
        <p:blipFill>
          <a:blip r:embed="rId3" cstate="print"/>
          <a:srcRect/>
          <a:stretch>
            <a:fillRect/>
          </a:stretch>
        </p:blipFill>
        <p:spPr bwMode="auto">
          <a:xfrm>
            <a:off x="3505200" y="1981200"/>
            <a:ext cx="5238357" cy="2057400"/>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Redesign Help</a:t>
            </a:r>
            <a:endParaRPr lang="en-CA" dirty="0"/>
          </a:p>
        </p:txBody>
      </p:sp>
      <p:sp>
        <p:nvSpPr>
          <p:cNvPr id="3" name="TextBox 2"/>
          <p:cNvSpPr txBox="1"/>
          <p:nvPr/>
        </p:nvSpPr>
        <p:spPr>
          <a:xfrm>
            <a:off x="457200" y="1864406"/>
            <a:ext cx="8305800" cy="923330"/>
          </a:xfrm>
          <a:prstGeom prst="rect">
            <a:avLst/>
          </a:prstGeom>
          <a:noFill/>
        </p:spPr>
        <p:txBody>
          <a:bodyPr wrap="square" rtlCol="0">
            <a:spAutoFit/>
          </a:bodyPr>
          <a:lstStyle/>
          <a:p>
            <a:r>
              <a:rPr lang="en-US" dirty="0"/>
              <a:t>Much of the functionality included to incorporate user help/guidance into search was </a:t>
            </a:r>
            <a:r>
              <a:rPr lang="en-US" dirty="0">
                <a:solidFill>
                  <a:schemeClr val="accent4">
                    <a:lumMod val="75000"/>
                  </a:schemeClr>
                </a:solidFill>
              </a:rPr>
              <a:t>deleted</a:t>
            </a:r>
            <a:r>
              <a:rPr lang="en-US" dirty="0"/>
              <a:t> in the redesign</a:t>
            </a:r>
          </a:p>
          <a:p>
            <a:endParaRPr lang="en-CA" dirty="0"/>
          </a:p>
        </p:txBody>
      </p:sp>
      <p:graphicFrame>
        <p:nvGraphicFramePr>
          <p:cNvPr id="6" name="Diagram 5"/>
          <p:cNvGraphicFramePr/>
          <p:nvPr>
            <p:extLst>
              <p:ext uri="{D42A27DB-BD31-4B8C-83A1-F6EECF244321}">
                <p14:modId xmlns:p14="http://schemas.microsoft.com/office/powerpoint/2010/main" val="3258502211"/>
              </p:ext>
            </p:extLst>
          </p:nvPr>
        </p:nvGraphicFramePr>
        <p:xfrm>
          <a:off x="419100" y="2667000"/>
          <a:ext cx="83439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606706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743712"/>
          </a:xfrm>
        </p:spPr>
        <p:txBody>
          <a:bodyPr>
            <a:normAutofit fontScale="90000"/>
          </a:bodyPr>
          <a:lstStyle/>
          <a:p>
            <a:r>
              <a:rPr lang="en-CA" dirty="0" smtClean="0"/>
              <a:t>Redesign Continue Search</a:t>
            </a:r>
            <a:endParaRPr lang="en-CA" dirty="0"/>
          </a:p>
        </p:txBody>
      </p:sp>
      <p:sp>
        <p:nvSpPr>
          <p:cNvPr id="3" name="TextBox 2"/>
          <p:cNvSpPr txBox="1"/>
          <p:nvPr/>
        </p:nvSpPr>
        <p:spPr>
          <a:xfrm>
            <a:off x="457200" y="1482436"/>
            <a:ext cx="8305800" cy="1200329"/>
          </a:xfrm>
          <a:prstGeom prst="rect">
            <a:avLst/>
          </a:prstGeom>
          <a:noFill/>
        </p:spPr>
        <p:txBody>
          <a:bodyPr wrap="square" rtlCol="0">
            <a:spAutoFit/>
          </a:bodyPr>
          <a:lstStyle/>
          <a:p>
            <a:r>
              <a:rPr lang="en-US" dirty="0"/>
              <a:t>Original Bento Box included links that would carry search terms over into different search platforms.  In the redesign these were either </a:t>
            </a:r>
            <a:r>
              <a:rPr lang="en-US" dirty="0">
                <a:solidFill>
                  <a:schemeClr val="accent4">
                    <a:lumMod val="75000"/>
                  </a:schemeClr>
                </a:solidFill>
              </a:rPr>
              <a:t>deleted</a:t>
            </a:r>
            <a:r>
              <a:rPr lang="en-US" dirty="0"/>
              <a:t> or </a:t>
            </a:r>
            <a:r>
              <a:rPr lang="en-US" dirty="0">
                <a:solidFill>
                  <a:schemeClr val="accent4">
                    <a:lumMod val="75000"/>
                  </a:schemeClr>
                </a:solidFill>
              </a:rPr>
              <a:t>promoted</a:t>
            </a:r>
            <a:r>
              <a:rPr lang="en-US" dirty="0"/>
              <a:t>.</a:t>
            </a:r>
          </a:p>
          <a:p>
            <a:endParaRPr lang="en-CA" dirty="0"/>
          </a:p>
        </p:txBody>
      </p:sp>
      <p:graphicFrame>
        <p:nvGraphicFramePr>
          <p:cNvPr id="6" name="Diagram 5"/>
          <p:cNvGraphicFramePr/>
          <p:nvPr>
            <p:extLst>
              <p:ext uri="{D42A27DB-BD31-4B8C-83A1-F6EECF244321}">
                <p14:modId xmlns:p14="http://schemas.microsoft.com/office/powerpoint/2010/main" val="1206862464"/>
              </p:ext>
            </p:extLst>
          </p:nvPr>
        </p:nvGraphicFramePr>
        <p:xfrm>
          <a:off x="419100" y="2667000"/>
          <a:ext cx="83439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3429000" y="5943600"/>
            <a:ext cx="5257800" cy="584775"/>
          </a:xfrm>
          <a:prstGeom prst="rect">
            <a:avLst/>
          </a:prstGeom>
          <a:solidFill>
            <a:srgbClr val="D0D8EB"/>
          </a:solid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600" dirty="0"/>
              <a:t>Did not understand </a:t>
            </a:r>
            <a:r>
              <a:rPr lang="en-CA" sz="1600" dirty="0" smtClean="0"/>
              <a:t>and were unlikely to use</a:t>
            </a:r>
            <a:endParaRPr lang="en-CA" sz="1600" dirty="0"/>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600" dirty="0" smtClean="0"/>
              <a:t>Deleted</a:t>
            </a:r>
            <a:endParaRPr lang="en-CA" sz="1600" dirty="0"/>
          </a:p>
        </p:txBody>
      </p:sp>
    </p:spTree>
    <p:extLst>
      <p:ext uri="{BB962C8B-B14F-4D97-AF65-F5344CB8AC3E}">
        <p14:creationId xmlns:p14="http://schemas.microsoft.com/office/powerpoint/2010/main" val="3496516704"/>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Redesign Continue Search</a:t>
            </a:r>
            <a:endParaRPr lang="en-CA" dirty="0"/>
          </a:p>
        </p:txBody>
      </p:sp>
      <p:pic>
        <p:nvPicPr>
          <p:cNvPr id="3" name="Picture 3"/>
          <p:cNvPicPr>
            <a:picLocks noChangeAspect="1" noChangeArrowheads="1"/>
          </p:cNvPicPr>
          <p:nvPr/>
        </p:nvPicPr>
        <p:blipFill>
          <a:blip r:embed="rId3" cstate="print"/>
          <a:srcRect/>
          <a:stretch>
            <a:fillRect/>
          </a:stretch>
        </p:blipFill>
        <p:spPr bwMode="auto">
          <a:xfrm>
            <a:off x="228600" y="4114800"/>
            <a:ext cx="3699387" cy="1905000"/>
          </a:xfrm>
          <a:prstGeom prst="rect">
            <a:avLst/>
          </a:prstGeom>
          <a:noFill/>
          <a:ln w="9525">
            <a:solidFill>
              <a:schemeClr val="accent1"/>
            </a:solid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5029200" y="3733800"/>
            <a:ext cx="3429000" cy="1314450"/>
          </a:xfrm>
          <a:prstGeom prst="rect">
            <a:avLst/>
          </a:prstGeom>
          <a:noFill/>
          <a:ln w="9525">
            <a:solidFill>
              <a:schemeClr val="accent1"/>
            </a:solidFill>
            <a:miter lim="800000"/>
            <a:headEnd/>
            <a:tailEnd/>
          </a:ln>
        </p:spPr>
      </p:pic>
      <p:sp>
        <p:nvSpPr>
          <p:cNvPr id="8" name="Rectangle 7"/>
          <p:cNvSpPr/>
          <p:nvPr/>
        </p:nvSpPr>
        <p:spPr>
          <a:xfrm>
            <a:off x="381000" y="2057400"/>
            <a:ext cx="3581400" cy="1754326"/>
          </a:xfrm>
          <a:prstGeom prst="rect">
            <a:avLst/>
          </a:prstGeom>
        </p:spPr>
        <p:txBody>
          <a:bodyPr wrap="square">
            <a:spAutoFit/>
          </a:bodyPr>
          <a:lstStyle/>
          <a:p>
            <a:r>
              <a:rPr lang="en-US" dirty="0" smtClean="0"/>
              <a:t>Original Bento Box included links that would carry search terms over into different search platforms.  In the redesign these were either </a:t>
            </a:r>
            <a:r>
              <a:rPr lang="en-US" dirty="0" smtClean="0">
                <a:solidFill>
                  <a:schemeClr val="accent4">
                    <a:lumMod val="75000"/>
                  </a:schemeClr>
                </a:solidFill>
              </a:rPr>
              <a:t>deleted</a:t>
            </a:r>
            <a:r>
              <a:rPr lang="en-US" dirty="0" smtClean="0"/>
              <a:t> or </a:t>
            </a:r>
            <a:r>
              <a:rPr lang="en-US" dirty="0" smtClean="0">
                <a:solidFill>
                  <a:schemeClr val="accent4">
                    <a:lumMod val="75000"/>
                  </a:schemeClr>
                </a:solidFill>
              </a:rPr>
              <a:t>promoted</a:t>
            </a:r>
            <a:r>
              <a:rPr lang="en-US" dirty="0" smtClean="0"/>
              <a:t>.</a:t>
            </a:r>
            <a:endParaRPr lang="en-US" dirty="0"/>
          </a:p>
        </p:txBody>
      </p:sp>
      <p:cxnSp>
        <p:nvCxnSpPr>
          <p:cNvPr id="10" name="Straight Arrow Connector 9"/>
          <p:cNvCxnSpPr/>
          <p:nvPr/>
        </p:nvCxnSpPr>
        <p:spPr>
          <a:xfrm flipV="1">
            <a:off x="4114800" y="4495800"/>
            <a:ext cx="762000" cy="381000"/>
          </a:xfrm>
          <a:prstGeom prst="straightConnector1">
            <a:avLst/>
          </a:prstGeom>
          <a:ln w="28575" cap="rnd">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Redesign: Database Recommender</a:t>
            </a:r>
            <a:endParaRPr lang="en-CA" dirty="0"/>
          </a:p>
        </p:txBody>
      </p:sp>
      <p:sp>
        <p:nvSpPr>
          <p:cNvPr id="3" name="Content Placeholder 2"/>
          <p:cNvSpPr>
            <a:spLocks noGrp="1"/>
          </p:cNvSpPr>
          <p:nvPr>
            <p:ph idx="1"/>
          </p:nvPr>
        </p:nvSpPr>
        <p:spPr>
          <a:xfrm>
            <a:off x="457200" y="1935480"/>
            <a:ext cx="3200400" cy="4389120"/>
          </a:xfrm>
        </p:spPr>
        <p:txBody>
          <a:bodyPr>
            <a:normAutofit fontScale="92500" lnSpcReduction="10000"/>
          </a:bodyPr>
          <a:lstStyle/>
          <a:p>
            <a:r>
              <a:rPr lang="en-CA" dirty="0" smtClean="0"/>
              <a:t>Student awareness of databases but tended to only know a few by name</a:t>
            </a:r>
            <a:endParaRPr lang="en-CA" dirty="0"/>
          </a:p>
          <a:p>
            <a:pPr marL="0" indent="0">
              <a:buNone/>
            </a:pPr>
            <a:endParaRPr lang="en-CA" dirty="0" smtClean="0"/>
          </a:p>
          <a:p>
            <a:r>
              <a:rPr lang="en-CA" dirty="0" smtClean="0"/>
              <a:t>In-house database rankings were not uniformly applied</a:t>
            </a:r>
          </a:p>
          <a:p>
            <a:endParaRPr lang="en-CA" dirty="0"/>
          </a:p>
          <a:p>
            <a:r>
              <a:rPr lang="en-CA" dirty="0" smtClean="0"/>
              <a:t>Re-ranked to uniformly recommend top three</a:t>
            </a:r>
          </a:p>
          <a:p>
            <a:endParaRPr lang="en-CA" dirty="0"/>
          </a:p>
          <a:p>
            <a:endParaRPr lang="en-CA" dirty="0" smtClean="0"/>
          </a:p>
          <a:p>
            <a:pPr marL="0" indent="0">
              <a:buNone/>
            </a:pPr>
            <a:endParaRPr lang="en-CA" dirty="0"/>
          </a:p>
        </p:txBody>
      </p:sp>
      <p:pic>
        <p:nvPicPr>
          <p:cNvPr id="13313" name="Picture 1"/>
          <p:cNvPicPr>
            <a:picLocks noChangeAspect="1" noChangeArrowheads="1"/>
          </p:cNvPicPr>
          <p:nvPr/>
        </p:nvPicPr>
        <p:blipFill>
          <a:blip r:embed="rId3" cstate="print"/>
          <a:srcRect/>
          <a:stretch>
            <a:fillRect/>
          </a:stretch>
        </p:blipFill>
        <p:spPr bwMode="auto">
          <a:xfrm>
            <a:off x="4800600" y="1828800"/>
            <a:ext cx="3296399" cy="4675370"/>
          </a:xfrm>
          <a:prstGeom prst="rect">
            <a:avLst/>
          </a:prstGeom>
          <a:noFill/>
          <a:ln w="9525">
            <a:solidFill>
              <a:schemeClr val="accent1">
                <a:alpha val="98000"/>
              </a:schemeClr>
            </a:solidFill>
            <a:miter lim="800000"/>
            <a:headEnd/>
            <a:tailEnd/>
          </a:ln>
        </p:spPr>
      </p:pic>
      <p:sp>
        <p:nvSpPr>
          <p:cNvPr id="5" name="TextBox 4"/>
          <p:cNvSpPr txBox="1"/>
          <p:nvPr/>
        </p:nvSpPr>
        <p:spPr>
          <a:xfrm>
            <a:off x="6248400" y="1676400"/>
            <a:ext cx="2514600" cy="369332"/>
          </a:xfrm>
          <a:prstGeom prst="rect">
            <a:avLst/>
          </a:prstGeom>
          <a:solidFill>
            <a:schemeClr val="bg1"/>
          </a:solidFill>
        </p:spPr>
        <p:txBody>
          <a:bodyPr wrap="square" rtlCol="0">
            <a:spAutoFit/>
          </a:bodyPr>
          <a:lstStyle/>
          <a:p>
            <a:r>
              <a:rPr lang="en-US" dirty="0" smtClean="0"/>
              <a:t>Search : diabetes</a:t>
            </a:r>
            <a:endParaRPr lang="en-CA" dirty="0"/>
          </a:p>
        </p:txBody>
      </p:sp>
    </p:spTree>
    <p:extLst>
      <p:ext uri="{BB962C8B-B14F-4D97-AF65-F5344CB8AC3E}">
        <p14:creationId xmlns:p14="http://schemas.microsoft.com/office/powerpoint/2010/main" val="104179378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981200"/>
            <a:ext cx="3962400" cy="685800"/>
          </a:xfrm>
        </p:spPr>
        <p:txBody>
          <a:bodyPr>
            <a:noAutofit/>
          </a:bodyPr>
          <a:lstStyle/>
          <a:p>
            <a:r>
              <a:rPr lang="en-CA" sz="4000" dirty="0" smtClean="0"/>
              <a:t>Redesign: Background Information </a:t>
            </a:r>
            <a:endParaRPr lang="en-CA" sz="4000" dirty="0"/>
          </a:p>
        </p:txBody>
      </p:sp>
      <p:sp>
        <p:nvSpPr>
          <p:cNvPr id="3" name="Content Placeholder 2"/>
          <p:cNvSpPr>
            <a:spLocks noGrp="1"/>
          </p:cNvSpPr>
          <p:nvPr>
            <p:ph idx="1"/>
          </p:nvPr>
        </p:nvSpPr>
        <p:spPr>
          <a:xfrm>
            <a:off x="457200" y="2895600"/>
            <a:ext cx="3352800" cy="3429000"/>
          </a:xfrm>
        </p:spPr>
        <p:txBody>
          <a:bodyPr>
            <a:normAutofit fontScale="85000" lnSpcReduction="20000"/>
          </a:bodyPr>
          <a:lstStyle/>
          <a:p>
            <a:pPr marL="0" indent="0"/>
            <a:r>
              <a:rPr lang="en-CA" dirty="0" smtClean="0"/>
              <a:t>Students looked for overviews when subject searching. </a:t>
            </a:r>
          </a:p>
          <a:p>
            <a:pPr marL="0" indent="0"/>
            <a:endParaRPr lang="en-CA" dirty="0" smtClean="0"/>
          </a:p>
          <a:p>
            <a:pPr marL="0" indent="0"/>
            <a:r>
              <a:rPr lang="en-CA" dirty="0" smtClean="0"/>
              <a:t> Relied on Google and Wikipedia. </a:t>
            </a:r>
          </a:p>
          <a:p>
            <a:pPr marL="0" indent="0"/>
            <a:endParaRPr lang="en-CA" dirty="0" smtClean="0"/>
          </a:p>
          <a:p>
            <a:pPr marL="0" indent="0"/>
            <a:r>
              <a:rPr lang="en-CA" dirty="0" smtClean="0"/>
              <a:t>Leveraged off the “reference” facet to create a background information module. </a:t>
            </a:r>
          </a:p>
          <a:p>
            <a:pPr marL="0" indent="0">
              <a:buNone/>
            </a:pPr>
            <a:endParaRPr lang="en-CA" dirty="0"/>
          </a:p>
          <a:p>
            <a:pPr marL="0" indent="0">
              <a:buNone/>
            </a:pPr>
            <a:endParaRPr lang="en-CA" dirty="0"/>
          </a:p>
        </p:txBody>
      </p:sp>
      <p:pic>
        <p:nvPicPr>
          <p:cNvPr id="11265" name="Picture 1"/>
          <p:cNvPicPr>
            <a:picLocks noChangeAspect="1" noChangeArrowheads="1"/>
          </p:cNvPicPr>
          <p:nvPr/>
        </p:nvPicPr>
        <p:blipFill>
          <a:blip r:embed="rId3" cstate="print"/>
          <a:srcRect/>
          <a:stretch>
            <a:fillRect/>
          </a:stretch>
        </p:blipFill>
        <p:spPr bwMode="auto">
          <a:xfrm>
            <a:off x="4419600" y="990600"/>
            <a:ext cx="4161183" cy="5362575"/>
          </a:xfrm>
          <a:prstGeom prst="rect">
            <a:avLst/>
          </a:prstGeom>
          <a:noFill/>
          <a:ln w="9525">
            <a:solidFill>
              <a:schemeClr val="accent1">
                <a:alpha val="98000"/>
              </a:schemeClr>
            </a:solidFill>
            <a:miter lim="800000"/>
            <a:headEnd/>
            <a:tailEnd/>
          </a:ln>
        </p:spPr>
      </p:pic>
    </p:spTree>
    <p:extLst>
      <p:ext uri="{BB962C8B-B14F-4D97-AF65-F5344CB8AC3E}">
        <p14:creationId xmlns:p14="http://schemas.microsoft.com/office/powerpoint/2010/main" val="365953240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838200"/>
            <a:ext cx="6858000" cy="588264"/>
          </a:xfrm>
        </p:spPr>
        <p:txBody>
          <a:bodyPr/>
          <a:lstStyle/>
          <a:p>
            <a:r>
              <a:rPr lang="en-US" sz="4400" dirty="0" smtClean="0"/>
              <a:t>Conclusions</a:t>
            </a:r>
            <a:endParaRPr lang="en-CA" sz="4400" dirty="0"/>
          </a:p>
        </p:txBody>
      </p:sp>
      <p:sp>
        <p:nvSpPr>
          <p:cNvPr id="3" name="Text Placeholder 2"/>
          <p:cNvSpPr>
            <a:spLocks noGrp="1"/>
          </p:cNvSpPr>
          <p:nvPr>
            <p:ph type="body" idx="1"/>
          </p:nvPr>
        </p:nvSpPr>
        <p:spPr>
          <a:xfrm>
            <a:off x="533400" y="1524000"/>
            <a:ext cx="7772400" cy="4876800"/>
          </a:xfrm>
        </p:spPr>
        <p:txBody>
          <a:bodyPr>
            <a:normAutofit fontScale="92500" lnSpcReduction="20000"/>
          </a:bodyPr>
          <a:lstStyle/>
          <a:p>
            <a:pPr marL="514350" indent="-514350">
              <a:buAutoNum type="arabicPeriod"/>
            </a:pPr>
            <a:endParaRPr lang="en-US" sz="2800" dirty="0" smtClean="0"/>
          </a:p>
          <a:p>
            <a:pPr marL="514350" indent="-514350">
              <a:buAutoNum type="arabicPeriod"/>
            </a:pPr>
            <a:r>
              <a:rPr lang="en-US" sz="2800" dirty="0" smtClean="0"/>
              <a:t>USI is successful for discovery</a:t>
            </a:r>
          </a:p>
          <a:p>
            <a:pPr marL="514350" indent="-514350">
              <a:buAutoNum type="arabicPeriod"/>
            </a:pPr>
            <a:endParaRPr lang="en-US" sz="2800" dirty="0"/>
          </a:p>
          <a:p>
            <a:pPr marL="514350" indent="-514350">
              <a:buAutoNum type="arabicPeriod"/>
            </a:pPr>
            <a:r>
              <a:rPr lang="en-US" sz="2800" dirty="0" smtClean="0"/>
              <a:t>All three study types were in broad agreement</a:t>
            </a:r>
          </a:p>
          <a:p>
            <a:pPr marL="514350" indent="-514350">
              <a:buAutoNum type="arabicPeriod"/>
            </a:pPr>
            <a:endParaRPr lang="en-US" sz="2800" dirty="0" smtClean="0"/>
          </a:p>
          <a:p>
            <a:pPr marL="514350" indent="-514350">
              <a:buAutoNum type="arabicPeriod"/>
            </a:pPr>
            <a:r>
              <a:rPr lang="en-US" sz="2800" dirty="0" smtClean="0"/>
              <a:t>Log Files and User Surveys were sufficient for ongoing  “editorial” testing </a:t>
            </a:r>
          </a:p>
          <a:p>
            <a:pPr marL="514350" indent="-514350">
              <a:buAutoNum type="arabicPeriod"/>
            </a:pPr>
            <a:endParaRPr lang="en-US" sz="2800" dirty="0" smtClean="0"/>
          </a:p>
          <a:p>
            <a:pPr marL="514350" indent="-514350">
              <a:buAutoNum type="arabicPeriod"/>
            </a:pPr>
            <a:r>
              <a:rPr lang="en-US" sz="2800" dirty="0" smtClean="0"/>
              <a:t>Talk aloud are time intensive, best used to build user profiles</a:t>
            </a:r>
          </a:p>
          <a:p>
            <a:pPr marL="514350" indent="-514350">
              <a:buAutoNum type="arabicPeriod"/>
            </a:pPr>
            <a:endParaRPr lang="en-US" sz="2800" dirty="0" smtClean="0"/>
          </a:p>
          <a:p>
            <a:pPr marL="514350" indent="-514350">
              <a:buAutoNum type="arabicPeriod"/>
            </a:pPr>
            <a:r>
              <a:rPr lang="en-US" sz="2800" dirty="0" smtClean="0"/>
              <a:t>USI is not the first or only tool people will use</a:t>
            </a:r>
          </a:p>
          <a:p>
            <a:pPr marL="514350" indent="-514350">
              <a:buAutoNum type="arabicPeriod"/>
            </a:pPr>
            <a:endParaRPr lang="en-US" sz="2800" dirty="0" smtClean="0"/>
          </a:p>
          <a:p>
            <a:pPr marL="514350" indent="-514350">
              <a:buAutoNum type="arabicPeriod"/>
            </a:pPr>
            <a:endParaRPr lang="en-US" sz="2800" dirty="0"/>
          </a:p>
          <a:p>
            <a:pPr marL="514350" indent="-514350">
              <a:buAutoNum type="arabicPeriod"/>
            </a:pPr>
            <a:endParaRPr lang="en-US" sz="2800" dirty="0" smtClean="0"/>
          </a:p>
          <a:p>
            <a:pPr marL="514350" indent="-514350">
              <a:buAutoNum type="arabicPeriod"/>
            </a:pPr>
            <a:endParaRPr lang="en-CA" sz="28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893064"/>
          </a:xfrm>
        </p:spPr>
        <p:txBody>
          <a:bodyPr/>
          <a:lstStyle/>
          <a:p>
            <a:r>
              <a:rPr lang="en-US" dirty="0" smtClean="0"/>
              <a:t>Next Steps</a:t>
            </a:r>
            <a:endParaRPr lang="en-US" dirty="0"/>
          </a:p>
        </p:txBody>
      </p:sp>
      <p:sp>
        <p:nvSpPr>
          <p:cNvPr id="3" name="Content Placeholder 2"/>
          <p:cNvSpPr>
            <a:spLocks noGrp="1"/>
          </p:cNvSpPr>
          <p:nvPr>
            <p:ph type="body" idx="1"/>
          </p:nvPr>
        </p:nvSpPr>
        <p:spPr>
          <a:xfrm>
            <a:off x="530352" y="2362200"/>
            <a:ext cx="7772400" cy="4114800"/>
          </a:xfrm>
        </p:spPr>
        <p:txBody>
          <a:bodyPr>
            <a:normAutofit/>
          </a:bodyPr>
          <a:lstStyle/>
          <a:p>
            <a:r>
              <a:rPr lang="en-US" dirty="0"/>
              <a:t>Continue to </a:t>
            </a:r>
            <a:r>
              <a:rPr lang="en-US" dirty="0" smtClean="0"/>
              <a:t>develop USI and monitor via log files </a:t>
            </a:r>
            <a:r>
              <a:rPr lang="en-US" dirty="0"/>
              <a:t>and user </a:t>
            </a:r>
            <a:r>
              <a:rPr lang="en-US" dirty="0" smtClean="0"/>
              <a:t>surveys</a:t>
            </a:r>
          </a:p>
          <a:p>
            <a:pPr marL="0" indent="0">
              <a:buNone/>
            </a:pPr>
            <a:endParaRPr lang="en-US" dirty="0"/>
          </a:p>
          <a:p>
            <a:r>
              <a:rPr lang="en-US" dirty="0" smtClean="0"/>
              <a:t>Explore different user profiles and cognitive processes</a:t>
            </a:r>
          </a:p>
          <a:p>
            <a:endParaRPr lang="en-US" dirty="0"/>
          </a:p>
          <a:p>
            <a:r>
              <a:rPr lang="en-US" dirty="0" smtClean="0"/>
              <a:t>Explore use cases for the USI </a:t>
            </a:r>
          </a:p>
          <a:p>
            <a:pPr marL="0" indent="0">
              <a:buNone/>
            </a:pPr>
            <a:endParaRPr lang="en-US" dirty="0"/>
          </a:p>
          <a:p>
            <a:r>
              <a:rPr lang="en-US" dirty="0" smtClean="0"/>
              <a:t>Optimize discovery in other search tools, e.g., Google, Google Scholar, Wikipedia, Archive Grid etc.</a:t>
            </a:r>
          </a:p>
          <a:p>
            <a:endParaRPr lang="en-US" dirty="0"/>
          </a:p>
          <a:p>
            <a:endParaRPr lang="en-US" dirty="0"/>
          </a:p>
          <a:p>
            <a:endParaRPr lang="en-US" dirty="0" smtClean="0"/>
          </a:p>
        </p:txBody>
      </p:sp>
    </p:spTree>
    <p:extLst>
      <p:ext uri="{BB962C8B-B14F-4D97-AF65-F5344CB8AC3E}">
        <p14:creationId xmlns:p14="http://schemas.microsoft.com/office/powerpoint/2010/main" val="170758233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969264"/>
          </a:xfrm>
        </p:spPr>
        <p:txBody>
          <a:bodyPr/>
          <a:lstStyle/>
          <a:p>
            <a:r>
              <a:rPr lang="en-US" dirty="0" smtClean="0"/>
              <a:t>Contacts          </a:t>
            </a:r>
            <a:r>
              <a:rPr lang="en-US" sz="2400" dirty="0" smtClean="0"/>
              <a:t>library.ucalgary.ca</a:t>
            </a:r>
            <a:endParaRPr lang="en-US" dirty="0"/>
          </a:p>
        </p:txBody>
      </p:sp>
      <p:sp>
        <p:nvSpPr>
          <p:cNvPr id="3" name="Content Placeholder 2"/>
          <p:cNvSpPr>
            <a:spLocks noGrp="1"/>
          </p:cNvSpPr>
          <p:nvPr>
            <p:ph type="body" idx="1"/>
          </p:nvPr>
        </p:nvSpPr>
        <p:spPr>
          <a:xfrm>
            <a:off x="530352" y="2704664"/>
            <a:ext cx="7772400" cy="3924736"/>
          </a:xfrm>
        </p:spPr>
        <p:txBody>
          <a:bodyPr>
            <a:normAutofit lnSpcReduction="10000"/>
          </a:bodyPr>
          <a:lstStyle/>
          <a:p>
            <a:r>
              <a:rPr lang="en-US" dirty="0" smtClean="0"/>
              <a:t>Susan Beatty</a:t>
            </a:r>
          </a:p>
          <a:p>
            <a:pPr lvl="1">
              <a:buNone/>
            </a:pPr>
            <a:r>
              <a:rPr lang="en-US" dirty="0" smtClean="0">
                <a:hlinkClick r:id="rId3"/>
              </a:rPr>
              <a:t>sdbeatty@ucalgary.ca</a:t>
            </a:r>
            <a:endParaRPr lang="en-US" dirty="0" smtClean="0"/>
          </a:p>
          <a:p>
            <a:pPr lvl="1">
              <a:buNone/>
            </a:pPr>
            <a:endParaRPr lang="en-US" dirty="0"/>
          </a:p>
          <a:p>
            <a:r>
              <a:rPr lang="en-US" dirty="0" smtClean="0"/>
              <a:t>Helen Clarke</a:t>
            </a:r>
          </a:p>
          <a:p>
            <a:pPr lvl="1">
              <a:buNone/>
            </a:pPr>
            <a:r>
              <a:rPr lang="en-US" dirty="0" smtClean="0">
                <a:hlinkClick r:id="rId4"/>
              </a:rPr>
              <a:t>hclarke@ucalgary.ca</a:t>
            </a:r>
            <a:endParaRPr lang="en-US" dirty="0" smtClean="0"/>
          </a:p>
          <a:p>
            <a:pPr lvl="1">
              <a:buNone/>
            </a:pPr>
            <a:endParaRPr lang="en-US" dirty="0" smtClean="0"/>
          </a:p>
          <a:p>
            <a:r>
              <a:rPr lang="en-US" dirty="0" smtClean="0"/>
              <a:t>Laura Koltutsky</a:t>
            </a:r>
          </a:p>
          <a:p>
            <a:pPr lvl="1"/>
            <a:r>
              <a:rPr lang="en-US" dirty="0" smtClean="0">
                <a:hlinkClick r:id="rId5"/>
              </a:rPr>
              <a:t>ljkoltut@ucalgary.ca</a:t>
            </a:r>
            <a:endParaRPr lang="en-US" dirty="0" smtClean="0"/>
          </a:p>
          <a:p>
            <a:pPr lvl="1"/>
            <a:endParaRPr lang="en-US" dirty="0" smtClean="0"/>
          </a:p>
          <a:p>
            <a:r>
              <a:rPr lang="en-US" dirty="0" smtClean="0"/>
              <a:t>Andrew Pasterfield</a:t>
            </a:r>
          </a:p>
          <a:p>
            <a:pPr lvl="1"/>
            <a:r>
              <a:rPr lang="en-US" dirty="0" smtClean="0">
                <a:hlinkClick r:id="rId6"/>
              </a:rPr>
              <a:t>ampaster@ucalgary.ca</a:t>
            </a:r>
            <a:r>
              <a:rPr lang="en-US" dirty="0" smtClean="0"/>
              <a:t> </a:t>
            </a:r>
          </a:p>
          <a:p>
            <a:pPr lvl="1">
              <a:buNone/>
            </a:pPr>
            <a:endParaRPr lang="en-US" dirty="0" smtClean="0"/>
          </a:p>
          <a:p>
            <a:pPr lvl="1">
              <a:buNone/>
            </a:pPr>
            <a:endParaRPr lang="en-US" dirty="0" smtClean="0"/>
          </a:p>
          <a:p>
            <a:pPr lvl="1">
              <a:buNone/>
            </a:pPr>
            <a:endParaRPr lang="en-US" dirty="0" smtClean="0"/>
          </a:p>
        </p:txBody>
      </p:sp>
    </p:spTree>
    <p:extLst>
      <p:ext uri="{BB962C8B-B14F-4D97-AF65-F5344CB8AC3E}">
        <p14:creationId xmlns:p14="http://schemas.microsoft.com/office/powerpoint/2010/main" val="34078078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Mod">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2229</TotalTime>
  <Words>3687</Words>
  <Application>Microsoft Office PowerPoint</Application>
  <PresentationFormat>On-screen Show (4:3)</PresentationFormat>
  <Paragraphs>698</Paragraphs>
  <Slides>50</Slides>
  <Notes>50</Notes>
  <HiddenSlides>2</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Flow</vt:lpstr>
      <vt:lpstr>Assessing Discovery</vt:lpstr>
      <vt:lpstr>Discovery User Experience Team</vt:lpstr>
      <vt:lpstr>Outline of presentation</vt:lpstr>
      <vt:lpstr>Features of USI</vt:lpstr>
      <vt:lpstr>Unified Search Interface </vt:lpstr>
      <vt:lpstr>USI: Single Search Box</vt:lpstr>
      <vt:lpstr>USI: Bento Box Layout</vt:lpstr>
      <vt:lpstr>USI Modules</vt:lpstr>
      <vt:lpstr>USI Modules</vt:lpstr>
      <vt:lpstr>Three Programming Features</vt:lpstr>
      <vt:lpstr>       The Summon API   How – do we use it?</vt:lpstr>
      <vt:lpstr>Disciplines in the Articles Module</vt:lpstr>
      <vt:lpstr>      Disciplines in the Research Databases</vt:lpstr>
      <vt:lpstr>Mapping</vt:lpstr>
      <vt:lpstr>Mapping</vt:lpstr>
      <vt:lpstr>Mapping</vt:lpstr>
      <vt:lpstr>Best Bets</vt:lpstr>
      <vt:lpstr>Best Bets – Back End</vt:lpstr>
      <vt:lpstr>Technical Specs.</vt:lpstr>
      <vt:lpstr>        Logs NCSU uses a proxy to log their clicks</vt:lpstr>
      <vt:lpstr>How USI Logging is done</vt:lpstr>
      <vt:lpstr>Sample log </vt:lpstr>
      <vt:lpstr>PowerPoint Presentation</vt:lpstr>
      <vt:lpstr>Launch of V 1.0</vt:lpstr>
      <vt:lpstr>User Experience Testing</vt:lpstr>
      <vt:lpstr>Logs: catalogue and USI</vt:lpstr>
      <vt:lpstr>Log: USI elements clicks</vt:lpstr>
      <vt:lpstr>User Survey</vt:lpstr>
      <vt:lpstr>Survey :: Profile of Respondents  (49)</vt:lpstr>
      <vt:lpstr>Survey:: Use of the Bento Box (49)</vt:lpstr>
      <vt:lpstr>Acceptance and Understanding</vt:lpstr>
      <vt:lpstr>Talk Aloud Survey </vt:lpstr>
      <vt:lpstr>Study</vt:lpstr>
      <vt:lpstr>Analysis process</vt:lpstr>
      <vt:lpstr>Purpose/place</vt:lpstr>
      <vt:lpstr>Purpose Term Definitions</vt:lpstr>
      <vt:lpstr>PowerPoint Presentation</vt:lpstr>
      <vt:lpstr>Observations</vt:lpstr>
      <vt:lpstr>References</vt:lpstr>
      <vt:lpstr>Redesign USI 2.0</vt:lpstr>
      <vt:lpstr>USI Assessment</vt:lpstr>
      <vt:lpstr>Redesign: Nearby Items</vt:lpstr>
      <vt:lpstr>Redesign Help</vt:lpstr>
      <vt:lpstr>Redesign Continue Search</vt:lpstr>
      <vt:lpstr>Redesign Continue Search</vt:lpstr>
      <vt:lpstr>Redesign: Database Recommender</vt:lpstr>
      <vt:lpstr>Redesign: Background Information </vt:lpstr>
      <vt:lpstr>Conclusions</vt:lpstr>
      <vt:lpstr>Next Steps</vt:lpstr>
      <vt:lpstr>Contacts          library.ucalgary.ca</vt:lpstr>
    </vt:vector>
  </TitlesOfParts>
  <Company>University of Calgary Library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Library User</dc:creator>
  <cp:lastModifiedBy>libuser</cp:lastModifiedBy>
  <cp:revision>204</cp:revision>
  <cp:lastPrinted>2013-10-19T18:50:17Z</cp:lastPrinted>
  <dcterms:created xsi:type="dcterms:W3CDTF">2013-10-02T19:13:40Z</dcterms:created>
  <dcterms:modified xsi:type="dcterms:W3CDTF">2013-10-31T15:45:26Z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TC102037781033</vt:lpwstr>
  </property>
</Properties>
</file>